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media/image9.jpg" ContentType="image/png"/>
  <Override PartName="/ppt/media/image10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268" r:id="rId5"/>
    <p:sldId id="259" r:id="rId6"/>
    <p:sldId id="260" r:id="rId7"/>
    <p:sldId id="271" r:id="rId8"/>
    <p:sldId id="269" r:id="rId9"/>
    <p:sldId id="275" r:id="rId10"/>
    <p:sldId id="278" r:id="rId11"/>
    <p:sldId id="272" r:id="rId12"/>
    <p:sldId id="274" r:id="rId13"/>
    <p:sldId id="284" r:id="rId14"/>
    <p:sldId id="276" r:id="rId15"/>
    <p:sldId id="285" r:id="rId16"/>
    <p:sldId id="283" r:id="rId17"/>
    <p:sldId id="282" r:id="rId18"/>
    <p:sldId id="277" r:id="rId19"/>
    <p:sldId id="280" r:id="rId20"/>
    <p:sldId id="265" r:id="rId21"/>
    <p:sldId id="281" r:id="rId22"/>
    <p:sldId id="287" r:id="rId23"/>
    <p:sldId id="286" r:id="rId24"/>
    <p:sldId id="299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6" r:id="rId33"/>
    <p:sldId id="295" r:id="rId34"/>
    <p:sldId id="297" r:id="rId35"/>
    <p:sldId id="263" r:id="rId36"/>
    <p:sldId id="300" r:id="rId37"/>
    <p:sldId id="26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  <a:srgbClr val="014067"/>
    <a:srgbClr val="014E7D"/>
    <a:srgbClr val="013657"/>
    <a:srgbClr val="01456F"/>
    <a:srgbClr val="014B79"/>
    <a:srgbClr val="0937C9"/>
    <a:srgbClr val="002774"/>
    <a:srgbClr val="929A4A"/>
    <a:srgbClr val="EA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4674" autoAdjust="0"/>
  </p:normalViewPr>
  <p:slideViewPr>
    <p:cSldViewPr snapToGrid="0" showGuides="1">
      <p:cViewPr varScale="1">
        <p:scale>
          <a:sx n="114" d="100"/>
          <a:sy n="114" d="100"/>
        </p:scale>
        <p:origin x="420" y="138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12/1/2023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12/1/2023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9204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1791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745963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473770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smtClean="0"/>
              <a:t>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606950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006597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08403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7A5C384-78D0-4088-9411-AB6790574770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A2D954-332B-47D0-BE9F-0F2BDE7795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6131" y="1979613"/>
            <a:ext cx="9139738" cy="2898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53408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AB3FE-9015-40FD-A870-D81B5A86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45720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24A5A7-66A2-7F43-9A7A-5E13F74F8C0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 smtClean="0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 smtClean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 smtClean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 smtClean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 smtClean="0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 smtClean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 smtClean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 smtClean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FB39FF5-7AF5-4963-9346-2640496A3302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9EF72CE-34D2-4581-98D2-89218BC1B4E4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smtClean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AFD81C-E6E5-4292-828B-BD147E6DEA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0A6720D-B182-4290-BD91-1D1E4D93060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09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692" r:id="rId17"/>
    <p:sldLayoutId id="2147483697" r:id="rId18"/>
    <p:sldLayoutId id="2147483716" r:id="rId19"/>
    <p:sldLayoutId id="2147483674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ames_Cooley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jpg"/><Relationship Id="rId5" Type="http://schemas.openxmlformats.org/officeDocument/2006/relationships/image" Target="../media/image29.png"/><Relationship Id="rId4" Type="http://schemas.openxmlformats.org/officeDocument/2006/relationships/hyperlink" Target="https://en.wikipedia.org/wiki/John_Tukey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3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ast_Fourier_transform" TargetMode="External"/><Relationship Id="rId7" Type="http://schemas.openxmlformats.org/officeDocument/2006/relationships/hyperlink" Target="https://www.dsp-weimich.com/digital-signal-processing/fast-fourier-transform-fft-and-their-c-realizations-using-the-octave-gnu-tool/" TargetMode="External"/><Relationship Id="rId2" Type="http://schemas.openxmlformats.org/officeDocument/2006/relationships/hyperlink" Target="https://blog.faradars.org/%D8%AA%D8%A8%D8%AF%DB%8C%D9%84-%D9%81%D9%88%D8%B1%DB%8C%D9%87-%D8%B3%D8%B1%DB%8C%D8%B9-fft/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youtu.be/iTMn0Kt18tg?si=ALvBGdbRHAhiaNpE" TargetMode="External"/><Relationship Id="rId5" Type="http://schemas.openxmlformats.org/officeDocument/2006/relationships/hyperlink" Target="https://www.youtube.com/watch?v=nmgFG7PUHfo" TargetMode="External"/><Relationship Id="rId4" Type="http://schemas.openxmlformats.org/officeDocument/2006/relationships/hyperlink" Target="https://en.wikipedia.org/wiki/Butterfly_diagram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52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D599535-C841-457B-BE92-EECA801ED768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939" y="938162"/>
            <a:ext cx="4428523" cy="4981673"/>
          </a:xfrm>
        </p:spPr>
      </p:pic>
      <p:sp>
        <p:nvSpPr>
          <p:cNvPr id="10" name="Hexagon 9">
            <a:extLst>
              <a:ext uri="{FF2B5EF4-FFF2-40B4-BE49-F238E27FC236}">
                <a16:creationId xmlns:a16="http://schemas.microsoft.com/office/drawing/2014/main" id="{84367257-921F-4C31-9DD7-8B0616248FD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 descr="Company initials and name grouped block">
            <a:extLst>
              <a:ext uri="{FF2B5EF4-FFF2-40B4-BE49-F238E27FC236}">
                <a16:creationId xmlns:a16="http://schemas.microsoft.com/office/drawing/2014/main" id="{91C1EA1C-1F3E-4109-905A-96F1DC0515BC}"/>
              </a:ext>
            </a:extLst>
          </p:cNvPr>
          <p:cNvGrpSpPr/>
          <p:nvPr/>
        </p:nvGrpSpPr>
        <p:grpSpPr>
          <a:xfrm>
            <a:off x="2969210" y="2804830"/>
            <a:ext cx="1873783" cy="1169552"/>
            <a:chOff x="2969210" y="2851485"/>
            <a:chExt cx="1873783" cy="116955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35BE9C-E4C1-41B7-ACD8-7ABEC8DF5F24}"/>
                </a:ext>
              </a:extLst>
            </p:cNvPr>
            <p:cNvSpPr txBox="1"/>
            <p:nvPr/>
          </p:nvSpPr>
          <p:spPr>
            <a:xfrm>
              <a:off x="3014243" y="2851485"/>
              <a:ext cx="176683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latin typeface="Arial Black" panose="020B0A04020102020204" pitchFamily="34" charset="0"/>
                </a:rPr>
                <a:t>FFT</a:t>
              </a:r>
              <a:endParaRPr lang="en-US" sz="6000" b="1" dirty="0">
                <a:latin typeface="Arial Black" panose="020B0A040201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052DBB-CC72-4F59-92CE-00AB25EFF3F6}"/>
                </a:ext>
              </a:extLst>
            </p:cNvPr>
            <p:cNvSpPr txBox="1"/>
            <p:nvPr/>
          </p:nvSpPr>
          <p:spPr>
            <a:xfrm>
              <a:off x="2969210" y="3713260"/>
              <a:ext cx="18737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Calibri Light" panose="020F0302020204030204" pitchFamily="34" charset="0"/>
                  <a:cs typeface="Calibri Light" panose="020F0302020204030204" pitchFamily="34" charset="0"/>
                </a:rPr>
                <a:t>The Butterfly </a:t>
              </a:r>
              <a:r>
                <a:rPr lang="en-US" sz="14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A</a:t>
              </a:r>
              <a:r>
                <a:rPr lang="en-US" sz="1400" b="1" dirty="0" smtClean="0">
                  <a:latin typeface="Calibri Light" panose="020F0302020204030204" pitchFamily="34" charset="0"/>
                  <a:cs typeface="Calibri Light" panose="020F0302020204030204" pitchFamily="34" charset="0"/>
                </a:rPr>
                <a:t>lgorithm</a:t>
              </a:r>
              <a:endParaRPr lang="en-US" sz="1400" b="1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291CA16A-993E-43BA-BDDC-9E427CF95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557" y="2022471"/>
            <a:ext cx="5762749" cy="1789855"/>
          </a:xfrm>
        </p:spPr>
        <p:txBody>
          <a:bodyPr>
            <a:normAutofit/>
          </a:bodyPr>
          <a:lstStyle/>
          <a:p>
            <a:r>
              <a:rPr lang="en-US" sz="4200" dirty="0" smtClean="0"/>
              <a:t>Fast Fourier Transform</a:t>
            </a:r>
            <a:endParaRPr lang="en-US" sz="4200" b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63A021-7C19-4C85-B48B-EFEA732C1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3842" y="3792046"/>
            <a:ext cx="5908158" cy="2491308"/>
          </a:xfrm>
        </p:spPr>
        <p:txBody>
          <a:bodyPr>
            <a:normAutofit/>
          </a:bodyPr>
          <a:lstStyle/>
          <a:p>
            <a:r>
              <a:rPr lang="en-US" sz="2200" b="1" dirty="0" smtClean="0"/>
              <a:t>Algorithm design and analysis</a:t>
            </a:r>
          </a:p>
          <a:p>
            <a:r>
              <a:rPr lang="en-US" sz="1600" dirty="0" err="1" smtClean="0"/>
              <a:t>Seyed</a:t>
            </a:r>
            <a:r>
              <a:rPr lang="en-US" sz="1600" dirty="0" smtClean="0"/>
              <a:t> Mahdi </a:t>
            </a:r>
            <a:r>
              <a:rPr lang="en-US" sz="1600" dirty="0" err="1" smtClean="0"/>
              <a:t>Mahdavi</a:t>
            </a:r>
            <a:r>
              <a:rPr lang="en-US" sz="1600" dirty="0" smtClean="0"/>
              <a:t> </a:t>
            </a:r>
            <a:r>
              <a:rPr lang="en-US" sz="1600" dirty="0" err="1" smtClean="0"/>
              <a:t>Mortazavi</a:t>
            </a:r>
            <a:endParaRPr lang="en-US" sz="1600" dirty="0" smtClean="0"/>
          </a:p>
          <a:p>
            <a:r>
              <a:rPr lang="en-US" sz="1600" dirty="0" err="1" smtClean="0"/>
              <a:t>Seyed</a:t>
            </a:r>
            <a:r>
              <a:rPr lang="en-US" sz="1600" dirty="0" smtClean="0"/>
              <a:t> Mohsen </a:t>
            </a:r>
            <a:r>
              <a:rPr lang="en-US" sz="1600" dirty="0" err="1" smtClean="0"/>
              <a:t>Razavi</a:t>
            </a:r>
            <a:r>
              <a:rPr lang="en-US" sz="1600" dirty="0" smtClean="0"/>
              <a:t> </a:t>
            </a:r>
            <a:r>
              <a:rPr lang="en-US" sz="1600" dirty="0" err="1" smtClean="0"/>
              <a:t>Zadegan</a:t>
            </a:r>
            <a:r>
              <a:rPr lang="en-US" sz="1600" dirty="0" smtClean="0"/>
              <a:t> </a:t>
            </a:r>
            <a:r>
              <a:rPr lang="en-US" sz="1600" dirty="0" err="1" smtClean="0"/>
              <a:t>Jahromi</a:t>
            </a:r>
            <a:endParaRPr lang="en-US" sz="16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569471" y="235101"/>
            <a:ext cx="3061982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dirty="0" smtClean="0">
                <a:ln/>
                <a:solidFill>
                  <a:schemeClr val="accent3"/>
                </a:solidFill>
              </a:rPr>
              <a:t>IN THE NAME OF ALLAH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66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3" y="1334984"/>
                <a:ext cx="10896688" cy="541697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b="1" dirty="0" smtClean="0">
                    <a:effectLst/>
                  </a:rPr>
                  <a:t>Perhaps the most important reason for using the Fourier transform is </a:t>
                </a:r>
                <a:r>
                  <a:rPr lang="en-US" b="1" dirty="0">
                    <a:effectLst/>
                  </a:rPr>
                  <a:t>to </a:t>
                </a:r>
                <a:r>
                  <a:rPr lang="en-US" b="1" dirty="0" smtClean="0">
                    <a:effectLst/>
                  </a:rPr>
                  <a:t>reduce or remove the Noise </a:t>
                </a:r>
                <a:r>
                  <a:rPr lang="en-US" b="1" dirty="0" smtClean="0">
                    <a:effectLst/>
                  </a:rPr>
                  <a:t>(</a:t>
                </a:r>
                <a:r>
                  <a:rPr lang="en-US" b="1" dirty="0" err="1" smtClean="0">
                    <a:effectLst/>
                  </a:rPr>
                  <a:t>denoising</a:t>
                </a:r>
                <a:r>
                  <a:rPr lang="en-US" b="1" dirty="0" smtClean="0">
                    <a:effectLst/>
                  </a:rPr>
                  <a:t>)</a:t>
                </a:r>
                <a:r>
                  <a:rPr lang="en-US" dirty="0" smtClean="0"/>
                  <a:t>.</a:t>
                </a:r>
                <a:r>
                  <a:rPr lang="fa-IR" dirty="0" smtClean="0"/>
                  <a:t> </a:t>
                </a:r>
                <a:endParaRPr lang="en-US" dirty="0" smtClean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In </a:t>
                </a:r>
                <a:r>
                  <a:rPr lang="en-US" dirty="0"/>
                  <a:t>signal processing, </a:t>
                </a:r>
                <a:r>
                  <a:rPr lang="en-US" b="1" dirty="0"/>
                  <a:t>Noise</a:t>
                </a:r>
                <a:r>
                  <a:rPr lang="en-US" dirty="0"/>
                  <a:t> is a general term</a:t>
                </a:r>
                <a:r>
                  <a:rPr lang="fa-IR" dirty="0"/>
                  <a:t> </a:t>
                </a:r>
                <a:r>
                  <a:rPr lang="en-US" dirty="0" smtClean="0"/>
                  <a:t>for </a:t>
                </a:r>
                <a:r>
                  <a:rPr lang="en-US" dirty="0"/>
                  <a:t>unwanted (in general, unknown) modifications that a signal may suffer during capture, storage, transmission, processing, or conversion. </a:t>
                </a:r>
                <a:endParaRPr lang="en-US" dirty="0" smtClean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Two of the best ways </a:t>
                </a:r>
                <a:r>
                  <a:rPr lang="en-US" dirty="0"/>
                  <a:t>to remove signal </a:t>
                </a:r>
                <a:r>
                  <a:rPr lang="en-US" dirty="0" smtClean="0"/>
                  <a:t>noise (</a:t>
                </a:r>
                <a:r>
                  <a:rPr lang="en-US" dirty="0" err="1" smtClean="0"/>
                  <a:t>denoising</a:t>
                </a:r>
                <a:r>
                  <a:rPr lang="en-US" dirty="0"/>
                  <a:t>)</a:t>
                </a:r>
                <a:r>
                  <a:rPr lang="en-US" dirty="0" smtClean="0"/>
                  <a:t> are </a:t>
                </a:r>
                <a:r>
                  <a:rPr lang="en-US" b="1" dirty="0" smtClean="0"/>
                  <a:t>Modulation </a:t>
                </a:r>
                <a:r>
                  <a:rPr lang="en-US" dirty="0" smtClean="0"/>
                  <a:t>and </a:t>
                </a:r>
                <a:r>
                  <a:rPr lang="en-US" b="1" dirty="0" smtClean="0"/>
                  <a:t>Filtering</a:t>
                </a:r>
                <a:r>
                  <a:rPr lang="en-US" dirty="0" smtClean="0"/>
                  <a:t>.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b="1" dirty="0" smtClean="0"/>
                  <a:t>Modulation is </a:t>
                </a:r>
                <a:r>
                  <a:rPr lang="en-US" b="1" dirty="0"/>
                  <a:t>the encoding of </a:t>
                </a:r>
                <a:r>
                  <a:rPr lang="en-US" b="1" dirty="0" smtClean="0"/>
                  <a:t>information of a signal </a:t>
                </a:r>
                <a:r>
                  <a:rPr lang="en-US" b="1" dirty="0"/>
                  <a:t>in a carrier </a:t>
                </a:r>
                <a:r>
                  <a:rPr lang="en-US" b="1" dirty="0" smtClean="0"/>
                  <a:t>wave</a:t>
                </a:r>
                <a:r>
                  <a:rPr lang="fa-IR" b="1" dirty="0" smtClean="0"/>
                  <a:t> </a:t>
                </a:r>
                <a:r>
                  <a:rPr lang="en-US" b="1" dirty="0" smtClean="0"/>
                  <a:t>by </a:t>
                </a:r>
                <a:r>
                  <a:rPr lang="en-US" b="1" dirty="0"/>
                  <a:t>varying</a:t>
                </a:r>
                <a:r>
                  <a:rPr lang="fa-IR" b="1" dirty="0"/>
                  <a:t> </a:t>
                </a:r>
                <a:r>
                  <a:rPr lang="en-US" b="1" dirty="0" smtClean="0"/>
                  <a:t>(</a:t>
                </a:r>
                <a:r>
                  <a:rPr lang="en-US" b="1" dirty="0"/>
                  <a:t>usually increasing) </a:t>
                </a:r>
                <a:r>
                  <a:rPr lang="en-US" b="1" dirty="0" smtClean="0"/>
                  <a:t>one of </a:t>
                </a:r>
                <a:r>
                  <a:rPr lang="en-US" b="1" dirty="0"/>
                  <a:t>the </a:t>
                </a:r>
                <a:r>
                  <a:rPr lang="en-US" b="1" dirty="0" smtClean="0"/>
                  <a:t>characteristics </a:t>
                </a:r>
                <a:r>
                  <a:rPr lang="en-US" b="1" dirty="0"/>
                  <a:t>of </a:t>
                </a:r>
                <a:r>
                  <a:rPr lang="en-US" b="1" dirty="0" smtClean="0"/>
                  <a:t>our signal </a:t>
                </a:r>
                <a:r>
                  <a:rPr lang="en-US" b="1" dirty="0"/>
                  <a:t>wave; </a:t>
                </a:r>
                <a:endParaRPr lang="en-US" b="1" dirty="0" smtClean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 smtClean="0">
                    <a:effectLst/>
                  </a:rPr>
                  <a:t>Wave characteristics</a:t>
                </a:r>
                <a:r>
                  <a:rPr lang="en-US" dirty="0" smtClean="0">
                    <a:effectLst/>
                  </a:rPr>
                  <a:t>: Amplitude, Frequency, Wavelength, </a:t>
                </a:r>
                <a:r>
                  <a:rPr lang="en-US" dirty="0">
                    <a:effectLst/>
                  </a:rPr>
                  <a:t>Time </a:t>
                </a:r>
                <a:r>
                  <a:rPr lang="en-US" dirty="0" smtClean="0">
                    <a:effectLst/>
                  </a:rPr>
                  <a:t>Period</a:t>
                </a:r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and Speed; Speed of a ways = Frequency </a:t>
                </a:r>
                <a14:m>
                  <m:oMath xmlns:m="http://schemas.openxmlformats.org/officeDocument/2006/math"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 smtClean="0">
                    <a:effectLst/>
                  </a:rPr>
                  <a:t> Wavelength </a:t>
                </a:r>
                <a14:m>
                  <m:oMath xmlns:m="http://schemas.openxmlformats.org/officeDocument/2006/math">
                    <m: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effectLst/>
                  </a:rPr>
                  <a:t>. 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One of the best modulations is </a:t>
                </a:r>
                <a:r>
                  <a:rPr lang="en-US" b="1" dirty="0" smtClean="0"/>
                  <a:t>Frequency Modulation (FM)</a:t>
                </a:r>
                <a:r>
                  <a:rPr lang="en-US" dirty="0" smtClean="0"/>
                  <a:t>; As you know, </a:t>
                </a:r>
                <a:r>
                  <a:rPr lang="en-US" dirty="0"/>
                  <a:t>most music is played through FM (Frequency Modulation) </a:t>
                </a:r>
                <a:r>
                  <a:rPr lang="en-US" dirty="0" smtClean="0"/>
                  <a:t>radio in which we call </a:t>
                </a:r>
                <a:r>
                  <a:rPr lang="en-US" b="1" dirty="0" smtClean="0"/>
                  <a:t>FM wave</a:t>
                </a:r>
                <a:r>
                  <a:rPr lang="en-US" dirty="0" smtClean="0"/>
                  <a:t>.</a:t>
                </a:r>
                <a:endParaRPr lang="en-US" b="1" dirty="0"/>
              </a:p>
            </p:txBody>
          </p:sp>
        </mc:Choice>
        <mc:Fallback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3" y="1334984"/>
                <a:ext cx="10896688" cy="5416978"/>
              </a:xfrm>
              <a:blipFill>
                <a:blip r:embed="rId2"/>
                <a:stretch>
                  <a:fillRect l="-559" t="-675" r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lvl="0"/>
            <a:r>
              <a:rPr lang="en-US" dirty="0"/>
              <a:t>Applications of Fourier Transform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10</a:t>
            </a:fld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18677" y="116749"/>
            <a:ext cx="10143729" cy="1147969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Applications </a:t>
            </a:r>
            <a:r>
              <a:rPr lang="en-US" b="0" dirty="0"/>
              <a:t>of Fourier Transform</a:t>
            </a:r>
          </a:p>
        </p:txBody>
      </p:sp>
      <p:sp>
        <p:nvSpPr>
          <p:cNvPr id="10" name="Oval 9"/>
          <p:cNvSpPr/>
          <p:nvPr/>
        </p:nvSpPr>
        <p:spPr>
          <a:xfrm>
            <a:off x="10995969" y="20902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51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58694"/>
            <a:ext cx="10554791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Advantages</a:t>
            </a:r>
            <a:r>
              <a:rPr lang="en-US" dirty="0" smtClean="0"/>
              <a:t> </a:t>
            </a:r>
            <a:r>
              <a:rPr lang="en-US" b="0" dirty="0" smtClean="0"/>
              <a:t>of </a:t>
            </a:r>
            <a:r>
              <a:rPr lang="en-US" dirty="0"/>
              <a:t>F</a:t>
            </a:r>
            <a:r>
              <a:rPr lang="en-US" dirty="0" smtClean="0"/>
              <a:t>requency </a:t>
            </a:r>
            <a:r>
              <a:rPr lang="en-US" dirty="0"/>
              <a:t>M</a:t>
            </a:r>
            <a:r>
              <a:rPr lang="en-US" dirty="0" smtClean="0"/>
              <a:t>odulation </a:t>
            </a:r>
            <a:r>
              <a:rPr lang="en-US" b="0" dirty="0" smtClean="0"/>
              <a:t>(FM)</a:t>
            </a:r>
            <a:endParaRPr 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18677" y="1338896"/>
                <a:ext cx="11083297" cy="5263239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b="1" dirty="0" smtClean="0">
                    <a:effectLst/>
                  </a:rPr>
                  <a:t>Frequency modulation (FM) </a:t>
                </a:r>
                <a:r>
                  <a:rPr lang="en-US" b="1" dirty="0">
                    <a:effectLst/>
                  </a:rPr>
                  <a:t>is the encoding of information in a carrier wave by </a:t>
                </a:r>
                <a:r>
                  <a:rPr lang="en-US" b="1" dirty="0" smtClean="0">
                    <a:effectLst/>
                  </a:rPr>
                  <a:t>varying</a:t>
                </a:r>
                <a:r>
                  <a:rPr lang="fa-IR" b="1" dirty="0" smtClean="0">
                    <a:effectLst/>
                  </a:rPr>
                  <a:t> </a:t>
                </a:r>
                <a:r>
                  <a:rPr lang="en-US" b="1" dirty="0" smtClean="0">
                    <a:effectLst/>
                  </a:rPr>
                  <a:t>(usually increasing) </a:t>
                </a:r>
                <a:r>
                  <a:rPr lang="en-US" b="1" dirty="0">
                    <a:effectLst/>
                  </a:rPr>
                  <a:t>the frequency of the </a:t>
                </a:r>
                <a:r>
                  <a:rPr lang="en-US" b="1" dirty="0" smtClean="0">
                    <a:effectLst/>
                  </a:rPr>
                  <a:t>wave</a:t>
                </a:r>
                <a:r>
                  <a:rPr lang="en-US" dirty="0" smtClean="0"/>
                  <a:t>.</a:t>
                </a:r>
                <a:r>
                  <a:rPr lang="en-US" dirty="0"/>
                  <a:t> </a:t>
                </a:r>
                <a:endParaRPr lang="en-US" sz="2400" dirty="0" smtClean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In </a:t>
                </a:r>
                <a:r>
                  <a:rPr lang="en-US" dirty="0"/>
                  <a:t>radio transmission, frequency modulation has a good advantage over </a:t>
                </a:r>
                <a:r>
                  <a:rPr lang="en-US" dirty="0" smtClean="0"/>
                  <a:t>other modulation</a:t>
                </a:r>
                <a:r>
                  <a:rPr lang="en-US" dirty="0"/>
                  <a:t>;</a:t>
                </a:r>
                <a:r>
                  <a:rPr lang="fa-IR" dirty="0" smtClean="0"/>
                  <a:t> </a:t>
                </a:r>
                <a:r>
                  <a:rPr lang="en-US" dirty="0" smtClean="0"/>
                  <a:t>Actually, Frequency </a:t>
                </a:r>
                <a:r>
                  <a:rPr lang="en-US" dirty="0"/>
                  <a:t>Modulation decreases the noise</a:t>
                </a:r>
                <a:r>
                  <a:rPr lang="en-US" dirty="0" smtClean="0"/>
                  <a:t>; hence</a:t>
                </a:r>
                <a:r>
                  <a:rPr lang="en-US" dirty="0"/>
                  <a:t>, there is a significant increase in the </a:t>
                </a:r>
                <a:r>
                  <a:rPr lang="en-US" b="1" dirty="0" smtClean="0"/>
                  <a:t>signal</a:t>
                </a:r>
                <a:r>
                  <a:rPr lang="fa-IR" b="1" dirty="0" smtClean="0"/>
                  <a:t>-</a:t>
                </a:r>
                <a:r>
                  <a:rPr lang="en-US" b="1" dirty="0" smtClean="0"/>
                  <a:t>to</a:t>
                </a:r>
                <a:r>
                  <a:rPr lang="fa-IR" b="1" dirty="0" smtClean="0"/>
                  <a:t>-</a:t>
                </a:r>
                <a:r>
                  <a:rPr lang="en-US" b="1" dirty="0" smtClean="0"/>
                  <a:t>noise ratio (SNR)*; </a:t>
                </a:r>
                <a:r>
                  <a:rPr lang="en-US" dirty="0" smtClean="0"/>
                  <a:t>Meaning </a:t>
                </a:r>
                <a:r>
                  <a:rPr lang="en-US" dirty="0"/>
                  <a:t>it will reject radio frequency interferences much better than </a:t>
                </a:r>
                <a:r>
                  <a:rPr lang="en-US" dirty="0" smtClean="0"/>
                  <a:t>other modulations. 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It </a:t>
                </a:r>
                <a:r>
                  <a:rPr lang="en-US" dirty="0"/>
                  <a:t>also reduces the interference by the adjacent channels through guard </a:t>
                </a:r>
                <a:r>
                  <a:rPr lang="en-US" dirty="0" smtClean="0"/>
                  <a:t>bands. </a:t>
                </a:r>
              </a:p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dirty="0" smtClean="0">
                    <a:effectLst/>
                  </a:rPr>
                  <a:t>Due to this </a:t>
                </a:r>
                <a:r>
                  <a:rPr lang="en-US" dirty="0">
                    <a:effectLst/>
                  </a:rPr>
                  <a:t>major reasons, most </a:t>
                </a:r>
                <a:r>
                  <a:rPr lang="en-US" dirty="0" smtClean="0">
                    <a:effectLst/>
                  </a:rPr>
                  <a:t>music is </a:t>
                </a:r>
                <a:r>
                  <a:rPr lang="en-US" dirty="0">
                    <a:effectLst/>
                  </a:rPr>
                  <a:t>played through </a:t>
                </a:r>
                <a:r>
                  <a:rPr lang="en-US" b="1" dirty="0" smtClean="0">
                    <a:effectLst/>
                  </a:rPr>
                  <a:t>FM (Frequency Modulation) </a:t>
                </a:r>
                <a:r>
                  <a:rPr lang="en-US" dirty="0">
                    <a:effectLst/>
                  </a:rPr>
                  <a:t>radio (compared to other </a:t>
                </a:r>
                <a:r>
                  <a:rPr lang="en-US" dirty="0" smtClean="0">
                    <a:effectLst/>
                  </a:rPr>
                  <a:t>modulations: </a:t>
                </a:r>
                <a:r>
                  <a:rPr lang="en-US" b="1" dirty="0">
                    <a:effectLst/>
                  </a:rPr>
                  <a:t>Amplitude modulation (AM</a:t>
                </a:r>
                <a:r>
                  <a:rPr lang="en-US" b="1" dirty="0" smtClean="0">
                    <a:effectLst/>
                  </a:rPr>
                  <a:t>) </a:t>
                </a:r>
                <a:r>
                  <a:rPr lang="en-US" dirty="0" smtClean="0">
                    <a:effectLst/>
                  </a:rPr>
                  <a:t>and </a:t>
                </a:r>
                <a:r>
                  <a:rPr lang="en-US" b="1" dirty="0">
                    <a:effectLst/>
                  </a:rPr>
                  <a:t>Phase modulation (PM</a:t>
                </a:r>
                <a:r>
                  <a:rPr lang="en-US" b="1" dirty="0" smtClean="0">
                    <a:effectLst/>
                  </a:rPr>
                  <a:t>)</a:t>
                </a:r>
                <a:r>
                  <a:rPr lang="en-US" dirty="0" smtClean="0">
                    <a:effectLst/>
                  </a:rPr>
                  <a:t>).</a:t>
                </a:r>
              </a:p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sz="200" dirty="0"/>
              </a:p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𝑺𝑵𝑹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𝑵𝒖𝒎𝒃𝒆𝒓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𝑺𝒊𝒈𝒏𝒂𝒍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𝒑𝒐𝒊𝒏𝒕𝒔</m:t>
                          </m:r>
                        </m:num>
                        <m:den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𝑵𝒖𝒎𝒃𝒆𝒓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𝑵𝒐𝒊𝒔𝒚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𝒑𝒐𝒊𝒏𝒕𝒔</m:t>
                          </m:r>
                        </m:den>
                      </m:f>
                    </m:oMath>
                  </m:oMathPara>
                </a14:m>
                <a:endParaRPr lang="en-US" sz="1200" dirty="0">
                  <a:effectLst/>
                </a:endParaRPr>
              </a:p>
            </p:txBody>
          </p:sp>
        </mc:Choice>
        <mc:Fallback xmlns="">
          <p:sp>
            <p:nvSpPr>
              <p:cNvPr id="19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18677" y="1338896"/>
                <a:ext cx="11083297" cy="5263239"/>
              </a:xfrm>
              <a:blipFill>
                <a:blip r:embed="rId2"/>
                <a:stretch>
                  <a:fillRect l="-550" t="-695" r="-1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algn="l"/>
            <a:r>
              <a:rPr lang="en-US" dirty="0"/>
              <a:t>Applications</a:t>
            </a:r>
            <a:r>
              <a:rPr lang="en-US" dirty="0" smtClean="0"/>
              <a:t> </a:t>
            </a:r>
            <a:r>
              <a:rPr lang="en-US" dirty="0"/>
              <a:t>of Fourier Transform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17617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0995969" y="12513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975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lvl="0"/>
            <a:r>
              <a:rPr lang="en-US" dirty="0"/>
              <a:t>Applications of Fourier Transform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12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18678" y="167083"/>
            <a:ext cx="8333222" cy="1147969"/>
          </a:xfrm>
        </p:spPr>
        <p:txBody>
          <a:bodyPr/>
          <a:lstStyle/>
          <a:p>
            <a:r>
              <a:rPr lang="en-US" b="0" dirty="0" smtClean="0"/>
              <a:t>Two Types of </a:t>
            </a:r>
            <a:r>
              <a:rPr lang="en-US" dirty="0" smtClean="0"/>
              <a:t>Modulation</a:t>
            </a:r>
            <a:r>
              <a:rPr lang="en-US" b="0" dirty="0" smtClean="0"/>
              <a:t> </a:t>
            </a:r>
            <a:endParaRPr lang="en-US" b="0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949" y="2000838"/>
            <a:ext cx="4603159" cy="43555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46" y="2000839"/>
            <a:ext cx="4603162" cy="43555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Oval 8"/>
          <p:cNvSpPr/>
          <p:nvPr/>
        </p:nvSpPr>
        <p:spPr>
          <a:xfrm>
            <a:off x="10995969" y="12513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1"/>
          <p:cNvSpPr>
            <a:spLocks noGrp="1"/>
          </p:cNvSpPr>
          <p:nvPr>
            <p:ph type="body" idx="1"/>
          </p:nvPr>
        </p:nvSpPr>
        <p:spPr>
          <a:xfrm>
            <a:off x="518678" y="1363367"/>
            <a:ext cx="5382501" cy="823912"/>
          </a:xfrm>
        </p:spPr>
        <p:txBody>
          <a:bodyPr numCol="1" anchor="ctr"/>
          <a:lstStyle/>
          <a:p>
            <a:pPr algn="ctr"/>
            <a:r>
              <a:rPr lang="en-US" sz="2800" dirty="0" smtClean="0">
                <a:solidFill>
                  <a:srgbClr val="FFC000"/>
                </a:solidFill>
              </a:rPr>
              <a:t>Amplitude Modulation (AM)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13" name="Text Placeholder 1"/>
          <p:cNvSpPr>
            <a:spLocks noGrp="1"/>
          </p:cNvSpPr>
          <p:nvPr>
            <p:ph type="body" idx="1"/>
          </p:nvPr>
        </p:nvSpPr>
        <p:spPr>
          <a:xfrm>
            <a:off x="5654278" y="1363367"/>
            <a:ext cx="5382501" cy="823912"/>
          </a:xfrm>
        </p:spPr>
        <p:txBody>
          <a:bodyPr numCol="1" anchor="ctr"/>
          <a:lstStyle/>
          <a:p>
            <a:pPr algn="ctr"/>
            <a:r>
              <a:rPr lang="en-US" sz="2800" dirty="0" smtClean="0">
                <a:solidFill>
                  <a:srgbClr val="FFC000"/>
                </a:solidFill>
              </a:rPr>
              <a:t>Frequency Modulation (FM)</a:t>
            </a:r>
            <a:endParaRPr lang="en-US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7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20493" y="1368543"/>
            <a:ext cx="11207316" cy="275045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/>
              <a:t>Review of different noise </a:t>
            </a:r>
            <a:r>
              <a:rPr lang="en-US" b="1" dirty="0" smtClean="0"/>
              <a:t>reduction (filtering) methods</a:t>
            </a:r>
            <a:r>
              <a:rPr lang="en-US" b="1" dirty="0"/>
              <a:t>;</a:t>
            </a:r>
            <a:r>
              <a:rPr lang="en-US" b="1" dirty="0" smtClean="0"/>
              <a:t> Low</a:t>
            </a:r>
            <a:r>
              <a:rPr lang="en-US" b="1" dirty="0"/>
              <a:t>, Band and High pass filters. </a:t>
            </a:r>
            <a:r>
              <a:rPr lang="en-US" sz="1800" dirty="0" smtClean="0"/>
              <a:t>In signal processing, </a:t>
            </a:r>
            <a:r>
              <a:rPr lang="en-US" sz="1800" dirty="0"/>
              <a:t>n</a:t>
            </a:r>
            <a:r>
              <a:rPr lang="en-US" sz="1800" dirty="0" smtClean="0"/>
              <a:t>oise </a:t>
            </a:r>
            <a:r>
              <a:rPr lang="en-US" sz="1800" dirty="0"/>
              <a:t>reduction can be achieved in both the time domain as well as frequency </a:t>
            </a:r>
            <a:r>
              <a:rPr lang="en-US" sz="1800" dirty="0" smtClean="0"/>
              <a:t>domain; </a:t>
            </a:r>
            <a:r>
              <a:rPr lang="en-US" sz="1800" dirty="0"/>
              <a:t>In case of the latter, Fourier Transform or Wavelet Transform of the observed signal is obtained and subsequently an appropriate filter is </a:t>
            </a:r>
            <a:r>
              <a:rPr lang="en-US" sz="1800" dirty="0" smtClean="0"/>
              <a:t>applied</a:t>
            </a:r>
            <a:r>
              <a:rPr lang="en-US" sz="1800" dirty="0"/>
              <a:t>. A way to </a:t>
            </a:r>
            <a:r>
              <a:rPr lang="en-US" sz="1800" dirty="0" err="1"/>
              <a:t>denoising</a:t>
            </a:r>
            <a:r>
              <a:rPr lang="en-US" sz="1800" dirty="0"/>
              <a:t> a signal is removing the noised points in frequency domain; How? With using low, band and high pass filters with an index frequency and reject lower or higher frequencies than index frequency (or reject signals between two index frequencies).</a:t>
            </a:r>
            <a:endParaRPr lang="en-US" sz="14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lvl="0"/>
            <a:r>
              <a:rPr lang="en-US" dirty="0"/>
              <a:t>Applications</a:t>
            </a:r>
            <a:r>
              <a:rPr lang="en-US" dirty="0" smtClean="0"/>
              <a:t> </a:t>
            </a:r>
            <a:r>
              <a:rPr lang="en-US" dirty="0"/>
              <a:t>of Fourier Transform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13</a:t>
            </a:fld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18677" y="167083"/>
            <a:ext cx="9900449" cy="1147969"/>
          </a:xfrm>
        </p:spPr>
        <p:txBody>
          <a:bodyPr>
            <a:normAutofit/>
          </a:bodyPr>
          <a:lstStyle/>
          <a:p>
            <a:r>
              <a:rPr lang="en-US" dirty="0" smtClean="0"/>
              <a:t>Noise Filtering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0902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881" y="3844942"/>
            <a:ext cx="7430216" cy="27117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18677" y="3844941"/>
                <a:ext cx="3197645" cy="2711724"/>
              </a:xfrm>
            </p:spPr>
            <p:txBody>
              <a:bodyPr anchor="ctr">
                <a:normAutofit/>
              </a:bodyPr>
              <a:lstStyle/>
              <a:p>
                <a:pPr algn="ctr"/>
                <a:r>
                  <a:rPr lang="en-US" sz="2000" dirty="0" smtClean="0"/>
                  <a:t>Charts are in the frequency </a:t>
                </a:r>
                <a:r>
                  <a:rPr lang="en-US" sz="2000" dirty="0"/>
                  <a:t>domain (continuous</a:t>
                </a:r>
                <a:r>
                  <a:rPr lang="en-US" sz="2000" dirty="0" smtClean="0"/>
                  <a:t>);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𝝎</m:t>
                    </m:r>
                  </m:oMath>
                </a14:m>
                <a:r>
                  <a:rPr lang="en-US" sz="2000" dirty="0" smtClean="0"/>
                  <a:t> is </a:t>
                </a:r>
                <a:r>
                  <a:rPr lang="en-US" sz="2000" dirty="0"/>
                  <a:t>the Angular </a:t>
                </a:r>
                <a:r>
                  <a:rPr lang="en-US" sz="2000" dirty="0" smtClean="0"/>
                  <a:t>frequency.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2000" b="1" dirty="0" smtClean="0"/>
              </a:p>
              <a:p>
                <a:pPr algn="ctr"/>
                <a:endParaRPr lang="en-US" sz="300" b="1" dirty="0" smtClean="0"/>
              </a:p>
              <a:p>
                <a:pPr algn="ctr"/>
                <a:r>
                  <a:rPr lang="en-US" sz="2000" dirty="0" smtClean="0"/>
                  <a:t>Where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sz="2000" dirty="0" smtClean="0"/>
                  <a:t> is </a:t>
                </a:r>
                <a:r>
                  <a:rPr lang="en-US" sz="2000" dirty="0" smtClean="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Period</a:t>
                </a:r>
                <a:r>
                  <a:rPr lang="en-US" sz="2000" dirty="0" smtClean="0"/>
                  <a:t>;</a:t>
                </a:r>
                <a:endParaRPr lang="en-US" sz="2000" dirty="0"/>
              </a:p>
              <a:p>
                <a:pPr algn="ctr"/>
                <a:r>
                  <a:rPr lang="en-US" sz="2000" dirty="0" smtClean="0"/>
                  <a:t>And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2000" dirty="0" smtClean="0"/>
                  <a:t> is frequency.</a:t>
                </a:r>
              </a:p>
            </p:txBody>
          </p:sp>
        </mc:Choice>
        <mc:Fallback xmlns="">
          <p:sp>
            <p:nvSpPr>
              <p:cNvPr id="16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18677" y="3844941"/>
                <a:ext cx="3197645" cy="2711724"/>
              </a:xfrm>
              <a:blipFill>
                <a:blip r:embed="rId3"/>
                <a:stretch>
                  <a:fillRect r="-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187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en-US" dirty="0"/>
              <a:t>Applications</a:t>
            </a:r>
            <a:r>
              <a:rPr lang="en-US" dirty="0" smtClean="0"/>
              <a:t> </a:t>
            </a:r>
            <a:r>
              <a:rPr lang="en-US" dirty="0"/>
              <a:t>of Fourier Transform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14</a:t>
            </a:fld>
            <a:endParaRPr lang="en-US" noProof="0" dirty="0"/>
          </a:p>
        </p:txBody>
      </p:sp>
      <p:sp>
        <p:nvSpPr>
          <p:cNvPr id="5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58694"/>
            <a:ext cx="10554791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Review some </a:t>
            </a:r>
            <a:r>
              <a:rPr lang="en-US" dirty="0" smtClean="0"/>
              <a:t>real examples #1 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0995969" y="12513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6" y="2065755"/>
            <a:ext cx="10135011" cy="338986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 txBox="1">
            <a:spLocks/>
          </p:cNvSpPr>
          <p:nvPr/>
        </p:nvSpPr>
        <p:spPr>
          <a:xfrm>
            <a:off x="518677" y="1439614"/>
            <a:ext cx="11034267" cy="7268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alibri (Body)"/>
              </a:rPr>
              <a:t>A picture with its Fourier 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transform (using DFT) </a:t>
            </a:r>
            <a:r>
              <a:rPr lang="en-US" dirty="0">
                <a:solidFill>
                  <a:schemeClr val="bg1"/>
                </a:solidFill>
                <a:latin typeface="Calibri (Body)"/>
              </a:rPr>
              <a:t>signal 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(Amplitude </a:t>
            </a:r>
            <a:r>
              <a:rPr lang="en-US" dirty="0">
                <a:solidFill>
                  <a:schemeClr val="bg1"/>
                </a:solidFill>
                <a:latin typeface="Calibri (Body)"/>
              </a:rPr>
              <a:t>and Phase)</a:t>
            </a:r>
            <a:endParaRPr lang="en-US" sz="1100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50315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Applications </a:t>
            </a:r>
            <a:r>
              <a:rPr lang="en-US" dirty="0"/>
              <a:t>of Fourier Transform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15</a:t>
            </a:fld>
            <a:endParaRPr lang="en-US" noProof="0" dirty="0"/>
          </a:p>
        </p:txBody>
      </p:sp>
      <p:sp>
        <p:nvSpPr>
          <p:cNvPr id="5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58694"/>
            <a:ext cx="10554791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Review some </a:t>
            </a:r>
            <a:r>
              <a:rPr lang="en-US" dirty="0" smtClean="0"/>
              <a:t>real examples #2 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0995969" y="12513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6" y="2065553"/>
            <a:ext cx="10135011" cy="359902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 txBox="1">
            <a:spLocks/>
          </p:cNvSpPr>
          <p:nvPr/>
        </p:nvSpPr>
        <p:spPr>
          <a:xfrm>
            <a:off x="518677" y="1439614"/>
            <a:ext cx="11034267" cy="7268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alibri (Body)"/>
              </a:rPr>
              <a:t>A 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picture in different states (Clean, Noisy, </a:t>
            </a:r>
            <a:r>
              <a:rPr lang="en-US" dirty="0" err="1" smtClean="0">
                <a:solidFill>
                  <a:schemeClr val="bg1"/>
                </a:solidFill>
                <a:latin typeface="Calibri (Body)"/>
              </a:rPr>
              <a:t>Denoised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) #1</a:t>
            </a:r>
            <a:endParaRPr lang="en-US" sz="1100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05215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en-US" dirty="0"/>
              <a:t>Applications</a:t>
            </a:r>
            <a:r>
              <a:rPr lang="en-US" dirty="0" smtClean="0"/>
              <a:t> </a:t>
            </a:r>
            <a:r>
              <a:rPr lang="en-US" dirty="0"/>
              <a:t>of Fourier Transform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16</a:t>
            </a:fld>
            <a:endParaRPr lang="en-US" noProof="0" dirty="0"/>
          </a:p>
        </p:txBody>
      </p:sp>
      <p:sp>
        <p:nvSpPr>
          <p:cNvPr id="5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58694"/>
            <a:ext cx="10554791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Review some </a:t>
            </a:r>
            <a:r>
              <a:rPr lang="en-US" dirty="0" smtClean="0"/>
              <a:t>real examples #3 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0995969" y="12513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5" y="2065553"/>
            <a:ext cx="10135011" cy="370008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 txBox="1">
            <a:spLocks/>
          </p:cNvSpPr>
          <p:nvPr/>
        </p:nvSpPr>
        <p:spPr>
          <a:xfrm>
            <a:off x="518677" y="1439614"/>
            <a:ext cx="11034267" cy="7268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alibri (Body)"/>
              </a:rPr>
              <a:t>A 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picture in different states (Clean, Noisy, </a:t>
            </a:r>
            <a:r>
              <a:rPr lang="en-US" dirty="0" err="1" smtClean="0">
                <a:solidFill>
                  <a:schemeClr val="bg1"/>
                </a:solidFill>
                <a:latin typeface="Calibri (Body)"/>
              </a:rPr>
              <a:t>Denoised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) #2</a:t>
            </a:r>
            <a:endParaRPr lang="en-US" sz="1100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15057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6B070BD8-8610-4F64-A93A-41F46C39EC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30" y="183728"/>
            <a:ext cx="11041410" cy="62055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69D4BCF2-C773-495F-A4D5-860FB6A2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Part 2 – Algorithm analysis</a:t>
            </a:r>
            <a:endParaRPr lang="en-US" b="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062" y="3053593"/>
            <a:ext cx="2643594" cy="32190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" name="TextBox 5"/>
          <p:cNvSpPr txBox="1"/>
          <p:nvPr/>
        </p:nvSpPr>
        <p:spPr>
          <a:xfrm rot="21244972">
            <a:off x="8882344" y="5929200"/>
            <a:ext cx="2910996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The Butterfly Algorithm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22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8010" y="2405797"/>
                <a:ext cx="5475290" cy="3950554"/>
              </a:xfrm>
            </p:spPr>
            <p:txBody>
              <a:bodyPr anchor="ctr">
                <a:normAutofit/>
              </a:bodyPr>
              <a:lstStyle/>
              <a:p>
                <a:pPr algn="ctr"/>
                <a:r>
                  <a:rPr lang="en-US" dirty="0" smtClean="0"/>
                  <a:t>Discrete Fourier transform (DFT) implementation requires high computational resources and time; </a:t>
                </a:r>
                <a:r>
                  <a:rPr lang="en-US" dirty="0"/>
                  <a:t>A</a:t>
                </a:r>
                <a:r>
                  <a:rPr lang="en-US" dirty="0" smtClean="0"/>
                  <a:t> </a:t>
                </a:r>
                <a:r>
                  <a:rPr lang="en-US" dirty="0"/>
                  <a:t>computational complexity of order 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 for a </a:t>
                </a:r>
                <a:r>
                  <a:rPr lang="en-US" dirty="0" smtClean="0"/>
                  <a:t>signal </a:t>
                </a:r>
                <a:r>
                  <a:rPr lang="en-US" dirty="0"/>
                  <a:t>of size N. This time complexity is very high for a large number of points.</a:t>
                </a:r>
              </a:p>
            </p:txBody>
          </p:sp>
        </mc:Choice>
        <mc:Fallback xmlns="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8010" y="2405797"/>
                <a:ext cx="5475290" cy="3950554"/>
              </a:xfrm>
              <a:blipFill>
                <a:blip r:embed="rId2"/>
                <a:stretch>
                  <a:fillRect l="-1002" r="-2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Content Placeholder 2"/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463" y="2405796"/>
            <a:ext cx="4427345" cy="395055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Disadvantages of DFT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167083"/>
            <a:ext cx="8333222" cy="1147969"/>
          </a:xfrm>
        </p:spPr>
        <p:txBody>
          <a:bodyPr/>
          <a:lstStyle/>
          <a:p>
            <a:pPr lvl="0"/>
            <a:r>
              <a:rPr lang="en-US" dirty="0" smtClean="0"/>
              <a:t>Disadvantages </a:t>
            </a:r>
            <a:r>
              <a:rPr lang="en-US" b="0" dirty="0"/>
              <a:t>of </a:t>
            </a:r>
            <a:r>
              <a:rPr lang="en-US" b="0" dirty="0" smtClean="0"/>
              <a:t>DFT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376932"/>
            <a:ext cx="11059059" cy="3656541"/>
          </a:xfrm>
        </p:spPr>
        <p:txBody>
          <a:bodyPr/>
          <a:lstStyle/>
          <a:p>
            <a:r>
              <a:rPr lang="en-US" sz="2400" b="1" dirty="0"/>
              <a:t>Let's review the Discrete Fourier Transform (DFT) formula. As you can see, it has very high time complexity (for many points</a:t>
            </a:r>
            <a:r>
              <a:rPr lang="en-US" sz="2400" b="1" dirty="0" smtClean="0"/>
              <a:t>) and </a:t>
            </a:r>
            <a:r>
              <a:rPr lang="en-US" sz="2400" b="1" dirty="0"/>
              <a:t>complex </a:t>
            </a:r>
            <a:r>
              <a:rPr lang="en-US" sz="2400" b="1" dirty="0" smtClean="0"/>
              <a:t>calculations.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3782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82" y="2228889"/>
            <a:ext cx="7213895" cy="2800374"/>
          </a:xfrm>
          <a:prstGeom prst="round2DiagRect">
            <a:avLst>
              <a:gd name="adj1" fmla="val 10498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Disadvantages of DFT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167083"/>
            <a:ext cx="8333222" cy="1147969"/>
          </a:xfrm>
        </p:spPr>
        <p:txBody>
          <a:bodyPr/>
          <a:lstStyle/>
          <a:p>
            <a:pPr lvl="0"/>
            <a:r>
              <a:rPr lang="en-US" dirty="0" smtClean="0"/>
              <a:t>Complexity </a:t>
            </a:r>
            <a:r>
              <a:rPr lang="en-US" b="0" dirty="0" smtClean="0"/>
              <a:t>of DFT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376932"/>
            <a:ext cx="11282818" cy="3656541"/>
          </a:xfrm>
        </p:spPr>
        <p:txBody>
          <a:bodyPr/>
          <a:lstStyle/>
          <a:p>
            <a:r>
              <a:rPr lang="en-US" b="1" dirty="0"/>
              <a:t>These </a:t>
            </a:r>
            <a:r>
              <a:rPr lang="en-US" b="1" dirty="0" smtClean="0"/>
              <a:t>transformations (with DFT and IDFT) </a:t>
            </a:r>
            <a:r>
              <a:rPr lang="en-US" b="1" dirty="0"/>
              <a:t>are quite time-consuming and to understand this, we will describe </a:t>
            </a:r>
            <a:r>
              <a:rPr lang="en-US" b="1" dirty="0" smtClean="0"/>
              <a:t>DFT formula in </a:t>
            </a:r>
            <a:r>
              <a:rPr lang="en-US" b="1" dirty="0"/>
              <a:t>more </a:t>
            </a:r>
            <a:r>
              <a:rPr lang="en-US" b="1" dirty="0" smtClean="0"/>
              <a:t>detail: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54418" y="5304317"/>
                <a:ext cx="7614966" cy="1138428"/>
              </a:xfrm>
            </p:spPr>
            <p:txBody>
              <a:bodyPr anchor="t"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3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→(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 →(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 →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𝑶𝒓𝒅𝒆𝒓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p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b="1" dirty="0" smtClean="0"/>
                  <a:t> </a:t>
                </a: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54418" y="5304317"/>
                <a:ext cx="7614966" cy="113842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2"/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895" y="2164360"/>
            <a:ext cx="3269022" cy="296908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44712516"/>
      </p:ext>
    </p:extLst>
  </p:cSld>
  <p:clrMapOvr>
    <a:masterClrMapping/>
  </p:clrMapOvr>
  <p:transition spd="slow">
    <p:wedg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469036-D1FB-4164-96AE-B6D8CECCF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US" sz="2400" b="1" dirty="0" smtClean="0"/>
              <a:t>Part 1 – Signal analysis</a:t>
            </a:r>
            <a:endParaRPr lang="en-US" sz="2400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5869422" cy="2958275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Discrete signals</a:t>
            </a:r>
            <a:endParaRPr lang="fa-IR" dirty="0" smtClean="0"/>
          </a:p>
          <a:p>
            <a:pPr lvl="0"/>
            <a:r>
              <a:rPr lang="en-US" dirty="0" smtClean="0"/>
              <a:t>Fourier Transform (FT)</a:t>
            </a:r>
          </a:p>
          <a:p>
            <a:pPr lvl="0"/>
            <a:r>
              <a:rPr lang="en-US" dirty="0" smtClean="0"/>
              <a:t>Discrete Fourier Transform (DFT)</a:t>
            </a:r>
          </a:p>
          <a:p>
            <a:pPr lvl="0"/>
            <a:r>
              <a:rPr lang="en-US" dirty="0" smtClean="0"/>
              <a:t>Applications of Fourier Transform (Frequency modulation (FM) and noise reduction (filtering))</a:t>
            </a:r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389" y="8389"/>
            <a:ext cx="5588000" cy="6858000"/>
          </a:xfrm>
          <a:ln>
            <a:noFill/>
          </a:ln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 smtClean="0"/>
              <a:t>Contents – Part 1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Fast Fourier Transform (FFT)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/>
          <a:lstStyle/>
          <a:p>
            <a:pPr lvl="0"/>
            <a:r>
              <a:rPr lang="en-US" dirty="0" smtClean="0"/>
              <a:t>Fast </a:t>
            </a:r>
            <a:r>
              <a:rPr lang="en-US" dirty="0"/>
              <a:t>Fourier Transform (FFT)</a:t>
            </a:r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2" y="1376931"/>
                <a:ext cx="11282818" cy="5049035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1600" dirty="0" smtClean="0"/>
                  <a:t>Often in </a:t>
                </a:r>
                <a:r>
                  <a:rPr lang="en-US" sz="1600" b="1" dirty="0"/>
                  <a:t>Digital Signal Processing </a:t>
                </a:r>
                <a:r>
                  <a:rPr lang="en-US" sz="1600" dirty="0"/>
                  <a:t>applications it is necessary to estimate the signal spectrum, or vice versa, knowing the signal spectrum calculate the signal </a:t>
                </a:r>
                <a:r>
                  <a:rPr lang="en-US" sz="1600" dirty="0" smtClean="0"/>
                  <a:t>itself.</a:t>
                </a:r>
                <a:r>
                  <a:rPr lang="fa-IR" sz="1600" dirty="0" smtClean="0"/>
                  <a:t> </a:t>
                </a:r>
                <a:r>
                  <a:rPr lang="en-US" sz="1600" dirty="0" smtClean="0"/>
                  <a:t>For </a:t>
                </a:r>
                <a:r>
                  <a:rPr lang="en-US" sz="1600" dirty="0"/>
                  <a:t>this purpose digital technology uses the Discrete Fourier Transform (DFT) and Inverse Discrete Fourier </a:t>
                </a:r>
                <a:r>
                  <a:rPr lang="en-US" sz="1600" dirty="0" smtClean="0"/>
                  <a:t>Transform (IDFT</a:t>
                </a:r>
                <a:r>
                  <a:rPr lang="en-US" sz="1600" dirty="0"/>
                  <a:t>), which are described by </a:t>
                </a:r>
                <a:r>
                  <a:rPr lang="en-US" sz="1600" dirty="0" smtClean="0"/>
                  <a:t>formulas of DFT and IDFT.</a:t>
                </a:r>
                <a:endParaRPr lang="fa-IR" sz="1600" dirty="0" smtClean="0"/>
              </a:p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b="1" dirty="0" smtClean="0"/>
                  <a:t>Fast </a:t>
                </a:r>
                <a:r>
                  <a:rPr lang="en-US" b="1" dirty="0"/>
                  <a:t>Fourier </a:t>
                </a:r>
                <a:r>
                  <a:rPr lang="en-US" b="1" dirty="0" smtClean="0"/>
                  <a:t>Transform</a:t>
                </a:r>
                <a:r>
                  <a:rPr lang="en-US" dirty="0"/>
                  <a:t> (</a:t>
                </a:r>
                <a:r>
                  <a:rPr lang="en-US" b="1" dirty="0"/>
                  <a:t>FFT</a:t>
                </a:r>
                <a:r>
                  <a:rPr lang="en-US" dirty="0"/>
                  <a:t>) is </a:t>
                </a:r>
                <a:r>
                  <a:rPr lang="en-US" dirty="0" smtClean="0"/>
                  <a:t>an</a:t>
                </a:r>
                <a:r>
                  <a:rPr lang="fa-IR" dirty="0" smtClean="0"/>
                  <a:t> </a:t>
                </a:r>
                <a:r>
                  <a:rPr lang="en-US" dirty="0" smtClean="0"/>
                  <a:t>algorithm that </a:t>
                </a:r>
                <a:r>
                  <a:rPr lang="en-US" dirty="0"/>
                  <a:t>computes </a:t>
                </a:r>
                <a:r>
                  <a:rPr lang="en-US" dirty="0" smtClean="0"/>
                  <a:t>the discrete Fourier transform (DFT)</a:t>
                </a:r>
                <a:r>
                  <a:rPr lang="en-US" dirty="0"/>
                  <a:t> </a:t>
                </a:r>
                <a:r>
                  <a:rPr lang="en-US" dirty="0" smtClean="0"/>
                  <a:t>of </a:t>
                </a:r>
                <a:r>
                  <a:rPr lang="en-US" dirty="0"/>
                  <a:t>a sequence, or its inverse (IDFT</a:t>
                </a:r>
                <a:r>
                  <a:rPr lang="en-US" dirty="0" smtClean="0"/>
                  <a:t>); 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An </a:t>
                </a:r>
                <a:r>
                  <a:rPr lang="en-US" sz="1800" dirty="0"/>
                  <a:t>FFT rapidly computes such transformations by factorizing the DFT matrix into </a:t>
                </a:r>
                <a:r>
                  <a:rPr lang="en-US" sz="1800" dirty="0" smtClean="0"/>
                  <a:t> a </a:t>
                </a:r>
                <a:r>
                  <a:rPr lang="en-US" sz="1800" dirty="0"/>
                  <a:t>product of sparse (mostly zero) factors. As a result, it manages to reduce the complexity of computing the DFT </a:t>
                </a:r>
                <a:r>
                  <a:rPr lang="en-US" sz="1800" dirty="0" smtClean="0"/>
                  <a:t>from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 smtClean="0"/>
                  <a:t> to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18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>
                        <a:latin typeface="Cambria Math" panose="02040503050406030204" pitchFamily="18" charset="0"/>
                      </a:rPr>
                      <m:t>𝒏𝒍𝒐𝒈𝒏</m:t>
                    </m:r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 smtClean="0"/>
                  <a:t> </a:t>
                </a:r>
                <a:r>
                  <a:rPr lang="en-US" sz="1800" dirty="0" smtClean="0"/>
                  <a:t>which </a:t>
                </a:r>
                <a:r>
                  <a:rPr lang="en-US" sz="1800" dirty="0"/>
                  <a:t>arises </a:t>
                </a:r>
                <a:r>
                  <a:rPr lang="en-US" sz="1800" dirty="0" smtClean="0"/>
                  <a:t>if </a:t>
                </a:r>
                <a:r>
                  <a:rPr lang="en-US" sz="1800" dirty="0"/>
                  <a:t>we simplify the definition of DFT, </a:t>
                </a:r>
                <a:r>
                  <a:rPr lang="en-US" sz="1800" dirty="0" smtClean="0"/>
                  <a:t>where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1800" dirty="0"/>
                  <a:t> is the data size</a:t>
                </a:r>
                <a:r>
                  <a:rPr lang="en-US" sz="1800" dirty="0" smtClean="0"/>
                  <a:t>. </a:t>
                </a:r>
                <a:endParaRPr lang="fa-IR" sz="1800" dirty="0" smtClean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The </a:t>
                </a:r>
                <a:r>
                  <a:rPr lang="en-US" sz="1800" dirty="0"/>
                  <a:t>difference in speed can be enormous, especially for long data sets where 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1800" dirty="0"/>
                  <a:t> may be in the thousands or millions. many FFT algorithms are much </a:t>
                </a:r>
                <a:r>
                  <a:rPr lang="en-US" sz="1800" dirty="0" smtClean="0"/>
                  <a:t>   more </a:t>
                </a:r>
                <a:r>
                  <a:rPr lang="en-US" sz="1800" dirty="0"/>
                  <a:t>accurate than evaluating the DFT definition directly or indirectly</a:t>
                </a:r>
                <a:r>
                  <a:rPr lang="en-US" sz="1800" dirty="0" smtClean="0"/>
                  <a:t>. </a:t>
                </a:r>
                <a:endParaRPr lang="fa-IR" sz="1800" dirty="0" smtClean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>
                    <a:effectLst/>
                  </a:rPr>
                  <a:t>There </a:t>
                </a:r>
                <a:r>
                  <a:rPr lang="en-US" sz="1800" dirty="0">
                    <a:effectLst/>
                  </a:rPr>
                  <a:t>are many different FFT algorithms based on a wide range of published </a:t>
                </a:r>
                <a:r>
                  <a:rPr lang="en-US" sz="1800" dirty="0" smtClean="0">
                    <a:effectLst/>
                  </a:rPr>
                  <a:t>theories; </a:t>
                </a:r>
                <a:r>
                  <a:rPr lang="en-US" sz="1800" dirty="0" smtClean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Here we review one of them that named </a:t>
                </a:r>
                <a:r>
                  <a:rPr lang="en-US" sz="1800" b="1" dirty="0" smtClean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Butterfly</a:t>
                </a:r>
                <a:r>
                  <a:rPr lang="en-US" sz="1800" dirty="0" smtClean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 </a:t>
                </a:r>
                <a:r>
                  <a:rPr lang="en-US" sz="1800" b="1" dirty="0" smtClean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Algorithm (using Divide &amp; Conquer)</a:t>
                </a:r>
                <a:r>
                  <a:rPr lang="fa-IR" b="1" dirty="0" smtClean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.</a:t>
                </a:r>
                <a:endParaRPr lang="en-US" sz="1800" b="1" dirty="0"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3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2" y="1376931"/>
                <a:ext cx="11282818" cy="5049035"/>
              </a:xfrm>
              <a:blipFill>
                <a:blip r:embed="rId2"/>
                <a:stretch>
                  <a:fillRect l="-486" t="-362"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29237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2" y="1376932"/>
                <a:ext cx="10309695" cy="608895"/>
              </a:xfrm>
            </p:spPr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v"/>
                </a:pPr>
                <a:r>
                  <a:rPr lang="en-US" dirty="0" smtClean="0"/>
                  <a:t>Comparison between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𝑵𝒍𝒐𝒈𝑵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2" y="1376932"/>
                <a:ext cx="10309695" cy="608895"/>
              </a:xfrm>
              <a:blipFill>
                <a:blip r:embed="rId2"/>
                <a:stretch>
                  <a:fillRect l="-532" t="-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Fast Fourier Transform (FFT)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21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18678" y="209028"/>
            <a:ext cx="11150408" cy="1147969"/>
          </a:xfrm>
        </p:spPr>
        <p:txBody>
          <a:bodyPr/>
          <a:lstStyle/>
          <a:p>
            <a:r>
              <a:rPr lang="en-US" b="0" dirty="0"/>
              <a:t>Comparison of </a:t>
            </a:r>
            <a:r>
              <a:rPr lang="en-US" dirty="0" smtClean="0"/>
              <a:t>Complexities</a:t>
            </a:r>
            <a:endParaRPr lang="en-US" b="0" dirty="0"/>
          </a:p>
        </p:txBody>
      </p:sp>
      <p:sp>
        <p:nvSpPr>
          <p:cNvPr id="7" name="Oval 6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886" y="1985827"/>
            <a:ext cx="6667992" cy="427266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0235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/>
          <a:lstStyle/>
          <a:p>
            <a:pPr lvl="0"/>
            <a:r>
              <a:rPr lang="en-US" dirty="0" smtClean="0"/>
              <a:t>Butterfly </a:t>
            </a:r>
            <a:r>
              <a:rPr lang="en-US" b="0" dirty="0" smtClean="0"/>
              <a:t>algorithm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1" y="1360153"/>
            <a:ext cx="11493339" cy="18779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>
                <a:effectLst/>
              </a:rPr>
              <a:t>In the context of </a:t>
            </a:r>
            <a:r>
              <a:rPr lang="en-US" sz="1800" b="1" dirty="0">
                <a:effectLst/>
              </a:rPr>
              <a:t>fast</a:t>
            </a:r>
            <a:r>
              <a:rPr lang="en-US" sz="1800" dirty="0">
                <a:effectLst/>
              </a:rPr>
              <a:t> </a:t>
            </a:r>
            <a:r>
              <a:rPr lang="en-US" sz="1800" b="1" dirty="0">
                <a:effectLst/>
              </a:rPr>
              <a:t>Fourier transform algorithms</a:t>
            </a:r>
            <a:r>
              <a:rPr lang="en-US" sz="1800" dirty="0">
                <a:effectLst/>
              </a:rPr>
              <a:t>, a </a:t>
            </a:r>
            <a:r>
              <a:rPr lang="en-US" sz="1800" b="1" dirty="0">
                <a:effectLst/>
              </a:rPr>
              <a:t>butterfly</a:t>
            </a:r>
            <a:r>
              <a:rPr lang="en-US" sz="1800" dirty="0">
                <a:effectLst/>
              </a:rPr>
              <a:t> is a portion of the computation that combines the results of smaller discrete Fourier transforms (DFTs) into a larger DFT, or vice versa (breaking a larger DFT up into </a:t>
            </a:r>
            <a:r>
              <a:rPr lang="en-US" sz="1800" dirty="0" err="1">
                <a:effectLst/>
              </a:rPr>
              <a:t>subtransforms</a:t>
            </a:r>
            <a:r>
              <a:rPr lang="en-US" sz="1800" dirty="0">
                <a:effectLst/>
              </a:rPr>
              <a:t>). </a:t>
            </a:r>
            <a:endParaRPr lang="fa-IR" sz="1800" dirty="0" smtClean="0">
              <a:effectLst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The </a:t>
            </a:r>
            <a:r>
              <a:rPr lang="en-US" sz="18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name </a:t>
            </a:r>
            <a:r>
              <a:rPr lang="en-US" sz="1800" b="1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"butterfly" </a:t>
            </a:r>
            <a:r>
              <a:rPr lang="en-US" sz="18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comes from the shape of the data-flow diagram in the </a:t>
            </a:r>
            <a:r>
              <a:rPr lang="fa-IR" sz="18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    </a:t>
            </a:r>
            <a:r>
              <a:rPr lang="en-US" sz="18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radix-2 </a:t>
            </a:r>
            <a:r>
              <a:rPr lang="en-US" sz="18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case, as described </a:t>
            </a:r>
            <a:r>
              <a:rPr lang="en-US" sz="18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in the first slide of </a:t>
            </a:r>
            <a:r>
              <a:rPr lang="en-US" sz="18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</a:t>
            </a:r>
            <a:r>
              <a:rPr lang="en-US" sz="18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art 2</a:t>
            </a:r>
            <a:r>
              <a:rPr lang="en-US" sz="1800" dirty="0" smtClean="0">
                <a:effectLst/>
              </a:rPr>
              <a:t>. </a:t>
            </a:r>
            <a:r>
              <a:rPr lang="en-US" sz="1800" dirty="0">
                <a:effectLst/>
              </a:rPr>
              <a:t>The earliest </a:t>
            </a:r>
            <a:r>
              <a:rPr lang="en-US" sz="1800" dirty="0" smtClean="0">
                <a:effectLst/>
              </a:rPr>
              <a:t>occurrence</a:t>
            </a:r>
            <a:r>
              <a:rPr lang="fa-IR" sz="1800" dirty="0" smtClean="0">
                <a:effectLst/>
              </a:rPr>
              <a:t>         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>
                <a:effectLst/>
              </a:rPr>
              <a:t>in print </a:t>
            </a:r>
            <a:r>
              <a:rPr lang="en-US" sz="1800" dirty="0" smtClean="0">
                <a:effectLst/>
              </a:rPr>
              <a:t>of</a:t>
            </a:r>
            <a:r>
              <a:rPr lang="fa-IR" sz="1800" dirty="0" smtClean="0">
                <a:effectLst/>
              </a:rPr>
              <a:t> </a:t>
            </a:r>
            <a:r>
              <a:rPr lang="en-US" sz="1800" dirty="0" smtClean="0">
                <a:effectLst/>
              </a:rPr>
              <a:t>the </a:t>
            </a:r>
            <a:r>
              <a:rPr lang="en-US" sz="1800" dirty="0">
                <a:effectLst/>
              </a:rPr>
              <a:t>term is thought to be in </a:t>
            </a:r>
            <a:r>
              <a:rPr lang="en-US" sz="1800" dirty="0" smtClean="0">
                <a:effectLst/>
              </a:rPr>
              <a:t>a </a:t>
            </a:r>
            <a:r>
              <a:rPr lang="en-US" sz="1800" dirty="0">
                <a:effectLst/>
              </a:rPr>
              <a:t>1969 MIT technical report</a:t>
            </a:r>
            <a:r>
              <a:rPr lang="en-US" sz="1800" dirty="0" smtClean="0">
                <a:effectLst/>
              </a:rPr>
              <a:t>.</a:t>
            </a:r>
            <a:endParaRPr lang="fa-IR" sz="1800" dirty="0" smtClean="0">
              <a:effectLst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a-IR" sz="1800" dirty="0" smtClean="0">
              <a:effectLst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301" y="3422708"/>
            <a:ext cx="2022561" cy="285225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1" name="TextBox 10"/>
          <p:cNvSpPr txBox="1"/>
          <p:nvPr/>
        </p:nvSpPr>
        <p:spPr>
          <a:xfrm rot="21244972">
            <a:off x="9566781" y="5768470"/>
            <a:ext cx="2177109" cy="58477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</a:rPr>
              <a:t>James William </a:t>
            </a:r>
            <a:r>
              <a:rPr lang="en-US" sz="1600" b="1" dirty="0" smtClean="0">
                <a:ln w="0"/>
                <a:solidFill>
                  <a:schemeClr val="tx1"/>
                </a:solidFill>
              </a:rPr>
              <a:t>Cooley</a:t>
            </a:r>
          </a:p>
          <a:p>
            <a:pPr algn="ctr"/>
            <a:r>
              <a:rPr lang="en-US" sz="1600" b="1" dirty="0">
                <a:ln w="0"/>
                <a:solidFill>
                  <a:schemeClr val="tx1"/>
                </a:solidFill>
              </a:rPr>
              <a:t>1926 – </a:t>
            </a:r>
            <a:r>
              <a:rPr lang="en-US" sz="1600" b="1" dirty="0" smtClean="0">
                <a:ln w="0"/>
                <a:solidFill>
                  <a:schemeClr val="tx1"/>
                </a:solidFill>
              </a:rPr>
              <a:t>2016</a:t>
            </a:r>
            <a:endParaRPr lang="en-US" sz="1600" b="1" dirty="0">
              <a:ln w="0"/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18677" y="3081367"/>
                <a:ext cx="6259628" cy="3361625"/>
              </a:xfrm>
            </p:spPr>
            <p:txBody>
              <a:bodyPr anchor="ctr"/>
              <a:lstStyle/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>
                    <a:effectLst/>
                  </a:rPr>
                  <a:t>Most commonly, the term "butterfly" appears in the context of the Cooley–Tukey FFT algorithm, which recursively breaks down a DFT of composite size</a:t>
                </a:r>
                <a:r>
                  <a:rPr lang="fa-IR" sz="1800" dirty="0" smtClean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𝒓</m:t>
                    </m:r>
                    <m:r>
                      <a:rPr lang="fa-IR" sz="18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𝒎</m:t>
                    </m:r>
                    <m:r>
                      <a:rPr lang="fa-IR" sz="1800" b="1" i="1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 smtClean="0">
                    <a:effectLst/>
                  </a:rPr>
                  <a:t>into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1800" dirty="0">
                    <a:effectLst/>
                  </a:rPr>
                  <a:t> </a:t>
                </a:r>
                <a:r>
                  <a:rPr lang="en-US" sz="1800" dirty="0" smtClean="0">
                    <a:effectLst/>
                  </a:rPr>
                  <a:t>smaller transforms </a:t>
                </a:r>
                <a:r>
                  <a:rPr lang="en-US" sz="1800" dirty="0">
                    <a:effectLst/>
                  </a:rPr>
                  <a:t>of size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1800" dirty="0">
                    <a:effectLst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1800" dirty="0">
                    <a:effectLst/>
                  </a:rPr>
                  <a:t> is the "radix" of the transform. </a:t>
                </a:r>
                <a:r>
                  <a:rPr lang="en-US" sz="1800" dirty="0" smtClean="0">
                    <a:effectLst/>
                  </a:rPr>
                  <a:t>These </a:t>
                </a:r>
                <a:r>
                  <a:rPr lang="en-US" sz="1800" dirty="0">
                    <a:effectLst/>
                  </a:rPr>
                  <a:t>smaller DFTs are then combined via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𝒔𝒊𝒛𝒆</m:t>
                    </m:r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1800" b="1" dirty="0" smtClean="0">
                    <a:effectLst/>
                  </a:rPr>
                  <a:t> </a:t>
                </a:r>
                <a:r>
                  <a:rPr lang="en-US" sz="1800" dirty="0" smtClean="0">
                    <a:effectLst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effectLst/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 smtClean="0">
                    <a:effectLst/>
                  </a:rPr>
                  <a:t>butterflies</a:t>
                </a:r>
                <a:r>
                  <a:rPr lang="en-US" sz="1800" dirty="0">
                    <a:effectLst/>
                  </a:rPr>
                  <a:t>. </a:t>
                </a:r>
                <a:endParaRPr lang="fa-IR" sz="1800" dirty="0" smtClean="0">
                  <a:effectLst/>
                </a:endParaRP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>
                    <a:effectLst/>
                  </a:rPr>
                  <a:t>The </a:t>
                </a:r>
                <a:r>
                  <a:rPr lang="en-US" sz="1800" b="1" dirty="0">
                    <a:effectLst/>
                  </a:rPr>
                  <a:t>Cooley-Tukey </a:t>
                </a:r>
                <a:r>
                  <a:rPr lang="en-US" sz="1800" dirty="0">
                    <a:effectLst/>
                  </a:rPr>
                  <a:t>algorithm</a:t>
                </a:r>
                <a:r>
                  <a:rPr lang="en-US" sz="1800" b="1" dirty="0">
                    <a:effectLst/>
                  </a:rPr>
                  <a:t> </a:t>
                </a:r>
                <a:r>
                  <a:rPr lang="en-US" sz="1800" dirty="0">
                    <a:effectLst/>
                  </a:rPr>
                  <a:t>is named </a:t>
                </a:r>
                <a:r>
                  <a:rPr lang="en-US" sz="1800" dirty="0" smtClean="0">
                    <a:effectLst/>
                  </a:rPr>
                  <a:t>after </a:t>
                </a:r>
                <a:r>
                  <a:rPr lang="en-US" sz="1800" b="1" dirty="0" smtClean="0">
                    <a:effectLst/>
                  </a:rPr>
                  <a:t>James William </a:t>
                </a:r>
                <a:r>
                  <a:rPr lang="en-US" sz="1800" b="1" dirty="0">
                    <a:effectLst/>
                  </a:rPr>
                  <a:t>Cooley </a:t>
                </a:r>
                <a:r>
                  <a:rPr lang="en-US" sz="1800" dirty="0">
                    <a:effectLst/>
                  </a:rPr>
                  <a:t>and </a:t>
                </a:r>
                <a:r>
                  <a:rPr lang="en-US" b="1" dirty="0">
                    <a:effectLst/>
                  </a:rPr>
                  <a:t>John </a:t>
                </a:r>
                <a:r>
                  <a:rPr lang="en-US" b="1" dirty="0" smtClean="0">
                    <a:effectLst/>
                  </a:rPr>
                  <a:t>Tukey</a:t>
                </a:r>
                <a:r>
                  <a:rPr lang="en-US" sz="1800" dirty="0" smtClean="0">
                    <a:effectLst/>
                  </a:rPr>
                  <a:t>.</a:t>
                </a:r>
                <a:r>
                  <a:rPr lang="en-US" sz="1600" dirty="0" smtClean="0"/>
                  <a:t>[</a:t>
                </a:r>
                <a:r>
                  <a:rPr lang="en-US" sz="1600" dirty="0" smtClean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hlinkClick r:id="rId3"/>
                  </a:rPr>
                  <a:t>1</a:t>
                </a:r>
                <a:r>
                  <a:rPr lang="en-US" sz="1600" dirty="0" smtClean="0"/>
                  <a:t>][</a:t>
                </a:r>
                <a:r>
                  <a:rPr lang="en-US" sz="1600" dirty="0" smtClean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hlinkClick r:id="rId4"/>
                  </a:rPr>
                  <a:t>2</a:t>
                </a:r>
                <a:r>
                  <a:rPr lang="en-US" sz="1600" dirty="0" smtClean="0"/>
                  <a:t>]</a:t>
                </a:r>
                <a:endParaRPr lang="fa-IR" sz="1600" dirty="0" smtClean="0">
                  <a:effectLst/>
                </a:endParaRPr>
              </a:p>
            </p:txBody>
          </p:sp>
        </mc:Choice>
        <mc:Fallback xmlns="">
          <p:sp>
            <p:nvSpPr>
              <p:cNvPr id="12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18677" y="3081367"/>
                <a:ext cx="6259628" cy="3361625"/>
              </a:xfrm>
              <a:blipFill>
                <a:blip r:embed="rId5"/>
                <a:stretch>
                  <a:fillRect l="-584" r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170" y="3514987"/>
            <a:ext cx="2291729" cy="28413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6" name="TextBox 15"/>
          <p:cNvSpPr txBox="1"/>
          <p:nvPr/>
        </p:nvSpPr>
        <p:spPr>
          <a:xfrm rot="21244972">
            <a:off x="7036452" y="5819290"/>
            <a:ext cx="2508307" cy="64583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John Wilder Tukey </a:t>
            </a:r>
            <a:r>
              <a:rPr lang="en-US" b="1" dirty="0" smtClean="0"/>
              <a:t>    1915 </a:t>
            </a:r>
            <a:r>
              <a:rPr lang="en-US" b="1" dirty="0"/>
              <a:t>– </a:t>
            </a:r>
            <a:r>
              <a:rPr lang="en-US" b="1" dirty="0" smtClean="0"/>
              <a:t>2000</a:t>
            </a:r>
            <a:endParaRPr lang="en-US" b="1" dirty="0" smtClean="0">
              <a:ln w="0"/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8425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Review an </a:t>
            </a:r>
            <a:r>
              <a:rPr lang="en-US" dirty="0" smtClean="0"/>
              <a:t>example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b="1" dirty="0" smtClean="0"/>
                  <a:t>Consider this example:</a:t>
                </a: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>
                    <a:effectLst/>
                  </a:rPr>
                  <a:t>We have </a:t>
                </a:r>
                <a:r>
                  <a:rPr lang="en-US" sz="1800" b="1" dirty="0" smtClean="0">
                    <a:effectLst/>
                  </a:rPr>
                  <a:t>8 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smtClean="0">
                            <a:effectLst/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sz="1800" b="1" i="1" smtClean="0"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1" i="1" smtClean="0">
                            <a:effectLst/>
                            <a:latin typeface="Cambria Math" panose="02040503050406030204" pitchFamily="18" charset="0"/>
                          </a:rPr>
                          <m:t>𝟖</m:t>
                        </m:r>
                      </m:e>
                    </m:d>
                  </m:oMath>
                </a14:m>
                <a:r>
                  <a:rPr lang="en-US" sz="1800" dirty="0" smtClean="0">
                    <a:effectLst/>
                  </a:rPr>
                  <a:t>; So the DFT </a:t>
                </a:r>
                <a:r>
                  <a:rPr lang="en-US" sz="1800" dirty="0" smtClean="0"/>
                  <a:t>f</a:t>
                </a:r>
                <a:r>
                  <a:rPr lang="en-US" sz="1800" dirty="0" smtClean="0">
                    <a:effectLst/>
                  </a:rPr>
                  <a:t>ormula becomes like this:</a:t>
                </a:r>
                <a:r>
                  <a:rPr lang="en-US" sz="1800" dirty="0"/>
                  <a:t> </a:t>
                </a:r>
                <a:endParaRPr lang="en-US" sz="18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</a:t>
                </a:r>
                <a:r>
                  <a:rPr lang="en-US" sz="2200" dirty="0" smtClean="0"/>
                  <a:t>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pt-BR" sz="2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  <m:e>
                        <m:d>
                          <m:dPr>
                            <m:ctrlPr>
                              <a:rPr lang="pt-BR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𝑛𝑘</m:t>
                                    </m:r>
                                  </m:num>
                                  <m:den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den>
                                </m:f>
                              </m:sup>
                            </m:sSup>
                          </m:e>
                        </m:d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num>
                              <m:den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e>
                    </m:nary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200" dirty="0" smtClean="0"/>
                  <a:t>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Lets separate </a:t>
                </a:r>
                <a:r>
                  <a:rPr lang="en-US" sz="1800" b="1" dirty="0" smtClean="0"/>
                  <a:t>Even</a:t>
                </a:r>
                <a:r>
                  <a:rPr lang="en-US" sz="1800" dirty="0" smtClean="0"/>
                  <a:t> points and </a:t>
                </a:r>
                <a:r>
                  <a:rPr lang="en-US" sz="1800" b="1" dirty="0" smtClean="0"/>
                  <a:t>Odd</a:t>
                </a:r>
                <a:r>
                  <a:rPr lang="en-US" sz="1800" dirty="0" smtClean="0"/>
                  <a:t> points: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𝑬𝒗𝒆𝒏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𝒑𝒐𝒊𝒏𝒕𝒔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sz="2200" dirty="0" smtClean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𝑶𝒅𝒅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𝒑𝒐𝒊𝒏𝒕𝒔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sSup>
                        <m:sSupPr>
                          <m:ctrlP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en-US" sz="2200" dirty="0" smtClean="0"/>
              </a:p>
              <a:p>
                <a:pPr>
                  <a:lnSpc>
                    <a:spcPct val="100000"/>
                  </a:lnSpc>
                </a:pPr>
                <a:r>
                  <a:rPr lang="en-US" sz="2400" dirty="0" smtClean="0"/>
                  <a:t>	</a:t>
                </a:r>
                <a:endParaRPr lang="en-US" sz="2400" dirty="0"/>
              </a:p>
            </p:txBody>
          </p:sp>
        </mc:Choice>
        <mc:Fallback xmlns="">
          <p:sp>
            <p:nvSpPr>
              <p:cNvPr id="23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  <a:blipFill>
                <a:blip r:embed="rId2"/>
                <a:stretch>
                  <a:fillRect l="-516" t="-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67322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/>
              <a:t>Review an </a:t>
            </a:r>
            <a:r>
              <a:rPr lang="en-US" dirty="0"/>
              <a:t>example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</p:spPr>
            <p:txBody>
              <a:bodyPr/>
              <a:lstStyle/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Simplification for </a:t>
                </a:r>
                <a:r>
                  <a:rPr lang="en-US" sz="1800" b="1" dirty="0" smtClean="0"/>
                  <a:t>Even</a:t>
                </a:r>
                <a:r>
                  <a:rPr lang="en-US" sz="1800" dirty="0" smtClean="0"/>
                  <a:t> points: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𝑬𝒗𝒆𝒏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𝒑𝒐𝒊𝒏𝒕𝒔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sz="22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</m:oMath>
                  </m:oMathPara>
                </a14:m>
                <a:endParaRPr lang="en-US" sz="2200" dirty="0" smtClean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200" dirty="0" smtClean="0"/>
              </a:p>
              <a:p>
                <a:pPr lvl="1">
                  <a:lnSpc>
                    <a:spcPct val="150000"/>
                  </a:lnSpc>
                </a:pPr>
                <a:endParaRPr lang="en-US" sz="500" dirty="0" smtClean="0"/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Simplification for </a:t>
                </a:r>
                <a:r>
                  <a:rPr lang="en-US" sz="1800" b="1" dirty="0" smtClean="0"/>
                  <a:t>Odd</a:t>
                </a:r>
                <a:r>
                  <a:rPr lang="en-US" sz="1800" dirty="0" smtClean="0"/>
                  <a:t> points:</a:t>
                </a:r>
                <a:endParaRPr lang="en-US" sz="1800" dirty="0"/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𝑶𝒅𝒅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𝒑𝒐𝒊𝒏𝒕𝒔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2200" dirty="0" smtClean="0"/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 smtClean="0"/>
              </a:p>
              <a:p>
                <a:pPr>
                  <a:lnSpc>
                    <a:spcPct val="100000"/>
                  </a:lnSpc>
                </a:pPr>
                <a:r>
                  <a:rPr lang="en-US" sz="2400" dirty="0" smtClean="0"/>
                  <a:t>	</a:t>
                </a:r>
                <a:endParaRPr lang="en-US" sz="2400" dirty="0"/>
              </a:p>
            </p:txBody>
          </p:sp>
        </mc:Choice>
        <mc:Fallback xmlns="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  <a:blipFill>
                <a:blip r:embed="rId2"/>
                <a:stretch>
                  <a:fillRect l="-310" t="-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Left Brace 1"/>
          <p:cNvSpPr/>
          <p:nvPr/>
        </p:nvSpPr>
        <p:spPr>
          <a:xfrm rot="16200000">
            <a:off x="7136456" y="3138603"/>
            <a:ext cx="265223" cy="5947796"/>
          </a:xfrm>
          <a:prstGeom prst="leftBrace">
            <a:avLst>
              <a:gd name="adj1" fmla="val 87408"/>
              <a:gd name="adj2" fmla="val 50564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484876" y="6203222"/>
                <a:ext cx="1242648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876" y="6203222"/>
                <a:ext cx="124264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825171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/>
              <a:t>Review an </a:t>
            </a:r>
            <a:r>
              <a:rPr lang="en-US" dirty="0"/>
              <a:t>example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</p:spPr>
            <p:txBody>
              <a:bodyPr/>
              <a:lstStyle/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Combining the </a:t>
                </a:r>
                <a:r>
                  <a:rPr lang="en-US" sz="1800" b="1" dirty="0" smtClean="0"/>
                  <a:t>Even</a:t>
                </a:r>
                <a:r>
                  <a:rPr lang="en-US" sz="1800" dirty="0" smtClean="0"/>
                  <a:t> and </a:t>
                </a:r>
                <a:r>
                  <a:rPr lang="en-US" sz="1800" b="1" dirty="0" smtClean="0"/>
                  <a:t>Odd</a:t>
                </a:r>
                <a:r>
                  <a:rPr lang="en-US" sz="1800" dirty="0" smtClean="0"/>
                  <a:t> points: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200" b="1" dirty="0" smtClean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endParaRPr lang="en-US" sz="500" b="1" dirty="0" smtClean="0">
                  <a:solidFill>
                    <a:schemeClr val="bg1"/>
                  </a:solidFill>
                </a:endParaRP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𝑮</m:t>
                    </m:r>
                    <m:d>
                      <m:dPr>
                        <m:begChr m:val="["/>
                        <m:endChr m:val="]"/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</m:oMath>
                </a14:m>
                <a:r>
                  <a:rPr lang="en-US" sz="18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begChr m:val="["/>
                        <m:endChr m:val="]"/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</m:oMath>
                </a14:m>
                <a:r>
                  <a:rPr lang="en-US" sz="1800" dirty="0" smtClean="0"/>
                  <a:t> are periodic with period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 = </m:t>
                        </m:r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1800" dirty="0" smtClean="0"/>
                  <a:t>; So lets calculate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b="1" dirty="0" smtClean="0"/>
                  <a:t> </a:t>
                </a:r>
                <a:r>
                  <a:rPr lang="en-US" sz="1800" dirty="0" smtClean="0"/>
                  <a:t>and        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dirty="0" smtClean="0"/>
                  <a:t>. To do this we should calculate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dirty="0" smtClean="0"/>
                  <a:t>: </a:t>
                </a:r>
                <a:endParaRPr lang="en-US" sz="1800" dirty="0"/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</m:d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</m:d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e>
                              <m:r>
                                <a:rPr lang="fa-IR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𝟒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𝟖</m:t>
                                      </m:r>
                                    </m:den>
                                  </m:f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num>
                                    <m:den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𝟖</m:t>
                                      </m:r>
                                    </m:den>
                                  </m:f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sz="2200" b="1" dirty="0" smtClean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endParaRPr lang="en-US" sz="1600" b="1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a-IR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× 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2200" b="1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  <a:blipFill>
                <a:blip r:embed="rId2"/>
                <a:stretch>
                  <a:fillRect l="-310" t="-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/>
          <p:cNvSpPr/>
          <p:nvPr/>
        </p:nvSpPr>
        <p:spPr>
          <a:xfrm rot="16200000">
            <a:off x="7941435" y="6084958"/>
            <a:ext cx="98163" cy="444621"/>
          </a:xfrm>
          <a:prstGeom prst="leftBrace">
            <a:avLst>
              <a:gd name="adj1" fmla="val 53972"/>
              <a:gd name="adj2" fmla="val 50564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7294576" y="6213644"/>
                <a:ext cx="1010213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a-IR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a-IR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576" y="6213644"/>
                <a:ext cx="1010213" cy="5078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7632677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Example to </a:t>
            </a:r>
            <a:r>
              <a:rPr lang="en-US" dirty="0" smtClean="0"/>
              <a:t>Proof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</p:spPr>
            <p:txBody>
              <a:bodyPr/>
              <a:lstStyle/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So we will have: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</m:oMathPara>
                </a14:m>
                <a:endParaRPr lang="en-US" sz="2200" b="1" dirty="0" smtClean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endParaRPr lang="en-US" sz="500" b="1" dirty="0">
                  <a:solidFill>
                    <a:schemeClr val="bg1"/>
                  </a:solidFill>
                </a:endParaRP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Finally we can using this conjunction, to decrease the complexity of the DFT. Generally we have this (if we have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1800" dirty="0" smtClean="0"/>
                  <a:t> points):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</m:oMathPara>
                </a14:m>
                <a:endParaRPr lang="en-US" sz="2200" b="1" dirty="0" smtClean="0">
                  <a:solidFill>
                    <a:schemeClr val="bg1"/>
                  </a:solidFill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sz="2200" b="1" dirty="0" smtClean="0"/>
                  <a:t>Note: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2200" b="1" dirty="0" smtClean="0"/>
                  <a:t> must be a power of 2; Why? Refer to Slide 22;</a:t>
                </a:r>
                <a:endParaRPr lang="en-US" sz="2200" b="1" dirty="0" smtClean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sz="2200" b="1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  <a:blipFill>
                <a:blip r:embed="rId2"/>
                <a:stretch>
                  <a:fillRect l="-568" t="-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3270813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Butterfly algorith</a:t>
            </a:r>
            <a:r>
              <a:rPr lang="en-US" b="0" dirty="0"/>
              <a:t>m</a:t>
            </a:r>
            <a:r>
              <a:rPr lang="en-US" b="0" dirty="0" smtClean="0"/>
              <a:t> </a:t>
            </a:r>
            <a:r>
              <a:rPr lang="en-US" dirty="0" smtClean="0"/>
              <a:t>diagram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89" y="1376931"/>
                <a:ext cx="10626481" cy="1290768"/>
              </a:xfrm>
            </p:spPr>
            <p:txBody>
              <a:bodyPr/>
              <a:lstStyle/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dirty="0" smtClean="0"/>
                  <a:t>Suppose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num>
                          <m:den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𝑵</m:t>
                            </m:r>
                          </m:den>
                        </m:f>
                        <m:r>
                          <a:rPr lang="en-US" b="1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b="1" i="0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bSup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, then we have this diagram for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b="1" dirty="0" smtClean="0"/>
                  <a:t>:</a:t>
                </a:r>
              </a:p>
            </p:txBody>
          </p:sp>
        </mc:Choice>
        <mc:Fallback xmlns="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89" y="1376931"/>
                <a:ext cx="10626481" cy="1290768"/>
              </a:xfrm>
              <a:blipFill>
                <a:blip r:embed="rId2"/>
                <a:stretch>
                  <a:fillRect l="-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03" y="2077110"/>
            <a:ext cx="5653898" cy="251054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996633" y="2535082"/>
                <a:ext cx="3162650" cy="387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633" y="2535082"/>
                <a:ext cx="3162650" cy="387286"/>
              </a:xfrm>
              <a:prstGeom prst="rect">
                <a:avLst/>
              </a:prstGeom>
              <a:blipFill>
                <a:blip r:embed="rId4"/>
                <a:stretch>
                  <a:fillRect b="-17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533633" y="3825850"/>
                <a:ext cx="2088649" cy="389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633" y="3825850"/>
                <a:ext cx="2088649" cy="389915"/>
              </a:xfrm>
              <a:prstGeom prst="rect">
                <a:avLst/>
              </a:prstGeom>
              <a:blipFill>
                <a:blip r:embed="rId5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56096" y="4801000"/>
                <a:ext cx="6987912" cy="17071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sz="100" b="1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2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𝟎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𝑵</m:t>
                                      </m:r>
                                    </m:den>
                                  </m:f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</m:e>
                            <m:e/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+(</m:t>
                                  </m:r>
                                  <m:f>
                                    <m:f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𝟖</m:t>
                                      </m:r>
                                    </m:num>
                                    <m:den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  <m:d>
                                        <m:dPr>
                                          <m:ctrlPr>
                                            <a:rPr lang="en-US" sz="2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𝑵</m:t>
                                      </m:r>
                                    </m:den>
                                  </m:f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96" y="4801000"/>
                <a:ext cx="6987912" cy="17071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7296879" y="2197645"/>
            <a:ext cx="43527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Did you see the Butterfly?!</a:t>
            </a:r>
            <a:endParaRPr lang="en-US" sz="2400" b="1" dirty="0">
              <a:solidFill>
                <a:schemeClr val="bg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434" y="2794878"/>
            <a:ext cx="2643594" cy="321901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4304273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Butterfly algorithm </a:t>
            </a:r>
            <a:r>
              <a:rPr lang="en-US" dirty="0" smtClean="0"/>
              <a:t>diagram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10128" y="2097259"/>
                <a:ext cx="4034732" cy="3673241"/>
              </a:xfrm>
            </p:spPr>
            <p:txBody>
              <a:bodyPr anchor="ctr"/>
              <a:lstStyle/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36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sz="3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3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  <m:r>
                              <a:rPr lang="en-US" sz="3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num>
                          <m:den>
                            <m:r>
                              <a:rPr lang="en-US" sz="3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𝑵</m:t>
                            </m:r>
                          </m:den>
                        </m:f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3600" b="1" i="0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36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  <m:sup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bSup>
                    <m:r>
                      <a:rPr lang="en-US" sz="36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3600" dirty="0" smtClean="0"/>
              </a:p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sz="3600" dirty="0" smtClean="0"/>
                  <a:t> </a:t>
                </a:r>
                <a14:m>
                  <m:oMath xmlns:m="http://schemas.openxmlformats.org/officeDocument/2006/math"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endParaRPr lang="en-US" sz="3600" b="1" dirty="0" smtClean="0"/>
              </a:p>
            </p:txBody>
          </p:sp>
        </mc:Choice>
        <mc:Fallback xmlns="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10128" y="2097259"/>
                <a:ext cx="4034732" cy="3673241"/>
              </a:xfrm>
              <a:blipFill>
                <a:blip r:embed="rId2"/>
                <a:stretch>
                  <a:fillRect l="-4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390" y="1399759"/>
            <a:ext cx="6612473" cy="5068243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016544327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Code review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Code</a:t>
            </a:r>
            <a:r>
              <a:rPr lang="en-US" b="0" dirty="0" smtClean="0"/>
              <a:t> review </a:t>
            </a:r>
            <a:r>
              <a:rPr lang="en-US" dirty="0" smtClean="0"/>
              <a:t>#1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312" y="867690"/>
            <a:ext cx="6708588" cy="54551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18677" y="2183381"/>
                <a:ext cx="3934654" cy="23250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𝑫𝑭𝑻</m:t>
                      </m:r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b="1" dirty="0" smtClean="0">
                  <a:solidFill>
                    <a:schemeClr val="bg1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𝑪𝒐𝒎𝒑𝒍𝒆𝒙𝒊𝒕𝒚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𝒊𝒔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𝒐𝒓𝒅𝒆𝒓</m:t>
                      </m:r>
                    </m:oMath>
                  </m:oMathPara>
                </a14:m>
                <a:endParaRPr lang="en-US" sz="3200" b="1" i="1" dirty="0" smtClean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77" y="2183381"/>
                <a:ext cx="3934654" cy="2325060"/>
              </a:xfrm>
              <a:prstGeom prst="rect">
                <a:avLst/>
              </a:prstGeom>
              <a:blipFill>
                <a:blip r:embed="rId3"/>
                <a:stretch>
                  <a:fillRect l="-464" r="-2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2"/>
          <p:cNvPicPr>
            <a:picLocks noGrp="1" noChangeAspect="1"/>
          </p:cNvPicPr>
          <p:nvPr>
            <p:ph sz="half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23" b="77341"/>
          <a:stretch/>
        </p:blipFill>
        <p:spPr>
          <a:xfrm>
            <a:off x="518677" y="4739779"/>
            <a:ext cx="3934653" cy="95634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506395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1" r="18771"/>
          <a:stretch>
            <a:fillRect/>
          </a:stretch>
        </p:blipFill>
        <p:spPr>
          <a:xfrm>
            <a:off x="6170177" y="1435100"/>
            <a:ext cx="6021821" cy="5422900"/>
          </a:xfrm>
          <a:ln>
            <a:noFill/>
          </a:ln>
        </p:spPr>
      </p:pic>
      <p:sp>
        <p:nvSpPr>
          <p:cNvPr id="41" name="Titl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b="0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US" sz="2400" b="1" dirty="0" smtClean="0"/>
              <a:t>Part 2 – Algorithm analysis</a:t>
            </a:r>
            <a:endParaRPr lang="en-US" sz="2400" b="1" dirty="0"/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8453231" cy="2958275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Disadvantages of DFT</a:t>
            </a:r>
          </a:p>
          <a:p>
            <a:pPr lvl="0"/>
            <a:r>
              <a:rPr lang="en-US" dirty="0" smtClean="0"/>
              <a:t>Fast Fourier Transform (FFT)</a:t>
            </a:r>
          </a:p>
          <a:p>
            <a:pPr lvl="0"/>
            <a:r>
              <a:rPr lang="en-US" dirty="0" smtClean="0"/>
              <a:t>Butterfly Algorithm (a solution for FFT method)</a:t>
            </a:r>
            <a:endParaRPr lang="en-US" dirty="0"/>
          </a:p>
          <a:p>
            <a:pPr lvl="0"/>
            <a:r>
              <a:rPr lang="en-US" dirty="0" smtClean="0"/>
              <a:t>Code review</a:t>
            </a:r>
          </a:p>
          <a:p>
            <a:pPr lvl="0"/>
            <a:r>
              <a:rPr lang="en-US" dirty="0" smtClean="0"/>
              <a:t>Review some examples</a:t>
            </a:r>
          </a:p>
          <a:p>
            <a:pPr lvl="0"/>
            <a:r>
              <a:rPr lang="en-US" dirty="0" smtClean="0"/>
              <a:t>References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6390A22B-EC07-E942-A46F-F36FDD7FDB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/>
              <a:t>Contents – Part 2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666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Code review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930" y="120040"/>
            <a:ext cx="7655163" cy="66014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753670" y="6033184"/>
                <a:ext cx="116730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𝑭𝑭𝑻</m:t>
                      </m:r>
                    </m:oMath>
                  </m:oMathPara>
                </a14:m>
                <a:endParaRPr lang="en-US" sz="3600" dirty="0"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670" y="6033184"/>
                <a:ext cx="1167307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0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518677" y="4073283"/>
            <a:ext cx="458182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Code review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Code</a:t>
            </a:r>
            <a:r>
              <a:rPr lang="en-US" b="0" dirty="0" smtClean="0"/>
              <a:t> review </a:t>
            </a:r>
            <a:r>
              <a:rPr lang="en-US" dirty="0" smtClean="0"/>
              <a:t>#2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387" y="615937"/>
            <a:ext cx="6656703" cy="57404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38530" y="1662430"/>
                <a:ext cx="4502857" cy="2979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𝑭𝑭𝑻</m:t>
                      </m:r>
                    </m:oMath>
                  </m:oMathPara>
                </a14:m>
                <a:endParaRPr lang="en-US" sz="900" b="1" dirty="0">
                  <a:solidFill>
                    <a:schemeClr val="bg1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</m:oMathPara>
                </a14:m>
                <a:endParaRPr lang="en-US" sz="3600" b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sz="500" b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30" y="1662430"/>
                <a:ext cx="4502857" cy="29796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97573" y="4073283"/>
                <a:ext cx="4243814" cy="202940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wrap="square" rtlCol="0" anchor="t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en-US" sz="2400" b="1" i="1">
                            <a:solidFill>
                              <a:schemeClr val="bg1"/>
                            </a:solidFill>
                            <a:effectLst>
                              <a:outerShdw blurRad="50800" dist="38100" dir="5400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effectLst>
                              <a:outerShdw blurRad="50800" dist="38100" dir="5400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  <m:r>
                      <a:rPr lang="en-US" sz="2400" b="1" i="1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en-US" sz="2400" b="1" i="1">
                            <a:solidFill>
                              <a:schemeClr val="bg1"/>
                            </a:solidFill>
                            <a:effectLst>
                              <a:outerShdw blurRad="50800" dist="38100" dir="5400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chemeClr val="bg1"/>
                                </a:solidFill>
                                <a:effectLst>
                                  <a:outerShdw blurRad="50800" dist="38100" dir="5400000" algn="t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solidFill>
                                  <a:schemeClr val="bg1"/>
                                </a:solidFill>
                                <a:effectLst>
                                  <a:outerShdw blurRad="50800" dist="38100" dir="5400000" algn="t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𝑵</m:t>
                            </m:r>
                          </m:num>
                          <m:den>
                            <m:r>
                              <a:rPr lang="en-US" sz="2400" b="1" i="1">
                                <a:solidFill>
                                  <a:schemeClr val="bg1"/>
                                </a:solidFill>
                                <a:effectLst>
                                  <a:outerShdw blurRad="50800" dist="38100" dir="5400000" algn="t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e>
                    </m:d>
                    <m:r>
                      <a:rPr lang="en-US" sz="2400" b="1" i="1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400" b="1" i="1">
                            <a:solidFill>
                              <a:schemeClr val="bg1"/>
                            </a:solidFill>
                            <a:effectLst>
                              <a:outerShdw blurRad="50800" dist="38100" dir="5400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effectLst>
                              <a:outerShdw blurRad="50800" dist="38100" dir="5400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</m:oMath>
                </a14:m>
                <a:r>
                  <a:rPr lang="en-US" sz="2400" b="1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𝑼𝒔𝒊𝒏𝒈</m:t>
                    </m:r>
                    <m:r>
                      <a:rPr lang="en-US" sz="2400" b="1" i="1" dirty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𝒎𝒂𝒔𝒕𝒆𝒓</m:t>
                    </m:r>
                    <m:r>
                      <a:rPr lang="en-US" sz="2400" b="1" i="1" dirty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𝒕𝒉𝒆𝒐𝒓𝒆𝒎</m:t>
                    </m:r>
                  </m:oMath>
                </a14:m>
                <a:endParaRPr lang="en-US" sz="24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</m:d>
                      <m:r>
                        <a:rPr lang="en-US" sz="2400" b="1" i="1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𝑵𝒍𝒐𝒈𝑵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73" y="4073283"/>
                <a:ext cx="4243814" cy="20294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351813"/>
      </p:ext>
    </p:extLst>
  </p:cSld>
  <p:clrMapOvr>
    <a:masterClrMapping/>
  </p:clrMapOvr>
  <p:transition spd="slow">
    <p:plus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0" dirty="0"/>
              <a:t>Review some </a:t>
            </a:r>
            <a:r>
              <a:rPr lang="en-US" dirty="0"/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Placeholder 10">
                <a:extLst>
                  <a:ext uri="{FF2B5EF4-FFF2-40B4-BE49-F238E27FC236}">
                    <a16:creationId xmlns:a16="http://schemas.microsoft.com/office/drawing/2014/main" id="{FA7555E4-6CFC-1C44-B97A-BFEC35A63419}"/>
                  </a:ext>
                </a:extLst>
              </p:cNvPr>
              <p:cNvGraphicFramePr>
                <a:graphicFrameLocks noGrp="1"/>
              </p:cNvGraphicFramePr>
              <p:nvPr>
                <p:ph type="tbl" sz="quarter" idx="12"/>
                <p:extLst>
                  <p:ext uri="{D42A27DB-BD31-4B8C-83A1-F6EECF244321}">
                    <p14:modId xmlns:p14="http://schemas.microsoft.com/office/powerpoint/2010/main" val="417736256"/>
                  </p:ext>
                </p:extLst>
              </p:nvPr>
            </p:nvGraphicFramePr>
            <p:xfrm>
              <a:off x="518678" y="2106622"/>
              <a:ext cx="11207690" cy="30323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41538">
                      <a:extLst>
                        <a:ext uri="{9D8B030D-6E8A-4147-A177-3AD203B41FA5}">
                          <a16:colId xmlns:a16="http://schemas.microsoft.com/office/drawing/2014/main" val="4235906612"/>
                        </a:ext>
                      </a:extLst>
                    </a:gridCol>
                    <a:gridCol w="2241538">
                      <a:extLst>
                        <a:ext uri="{9D8B030D-6E8A-4147-A177-3AD203B41FA5}">
                          <a16:colId xmlns:a16="http://schemas.microsoft.com/office/drawing/2014/main" val="284311610"/>
                        </a:ext>
                      </a:extLst>
                    </a:gridCol>
                    <a:gridCol w="2241538">
                      <a:extLst>
                        <a:ext uri="{9D8B030D-6E8A-4147-A177-3AD203B41FA5}">
                          <a16:colId xmlns:a16="http://schemas.microsoft.com/office/drawing/2014/main" val="1235871454"/>
                        </a:ext>
                      </a:extLst>
                    </a:gridCol>
                    <a:gridCol w="2192202">
                      <a:extLst>
                        <a:ext uri="{9D8B030D-6E8A-4147-A177-3AD203B41FA5}">
                          <a16:colId xmlns:a16="http://schemas.microsoft.com/office/drawing/2014/main" val="2126728798"/>
                        </a:ext>
                      </a:extLst>
                    </a:gridCol>
                    <a:gridCol w="2290874">
                      <a:extLst>
                        <a:ext uri="{9D8B030D-6E8A-4147-A177-3AD203B41FA5}">
                          <a16:colId xmlns:a16="http://schemas.microsoft.com/office/drawing/2014/main" val="2084617311"/>
                        </a:ext>
                      </a:extLst>
                    </a:gridCol>
                  </a:tblGrid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Size of input</a:t>
                          </a:r>
                          <a:endParaRPr lang="en-IN" sz="2000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𝑵</m:t>
                              </m:r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𝟕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24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en-IN" sz="2400" b="1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𝑵</m:t>
                              </m:r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𝟏𝟎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16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en-IN" sz="1600" b="1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𝑵</m:t>
                              </m:r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𝟏𝟓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16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en-IN" sz="1600" b="1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𝑵</m:t>
                              </m:r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𝟐𝟎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16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en-IN" sz="1600" b="1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5579220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DFT</a:t>
                          </a:r>
                          <a:r>
                            <a:rPr lang="en-IN" sz="2000" b="1" i="0" u="none" strike="noStrike" kern="12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𝟎𝟐𝟗𝟒𝟒𝟓𝟔𝟒𝟖𝟏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.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𝟓𝟓𝟑𝟑𝟕𝟓𝟕𝟐𝟎𝟗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600" b="0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1" u="none" strike="noStrike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𝟏𝟓𝟓𝟎</m:t>
                              </m:r>
                              <m:r>
                                <a:rPr lang="en-IN" sz="1600" b="1" i="1" u="none" strike="noStrike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.</m:t>
                              </m:r>
                              <m:r>
                                <a:rPr lang="en-IN" sz="1600" b="1" i="1" u="none" strike="noStrike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𝟑𝟗𝟖𝟑𝟏𝟔𝟔𝟐𝟏</m:t>
                              </m:r>
                              <m:r>
                                <a:rPr lang="en-IN" sz="1600" b="1" i="1" u="none" strike="noStrike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≈</m:t>
                              </m:r>
                              <m:r>
                                <a:rPr lang="en-US" sz="1600" b="1" i="1" u="none" strike="noStrike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𝟐𝟔</m:t>
                              </m:r>
                              <m:r>
                                <a:rPr lang="en-US" sz="1600" b="1" i="1" u="none" strike="noStrike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lang="en-US" sz="1600" b="1" i="1" u="none" strike="noStrike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𝒎𝒊𝒏</m:t>
                              </m:r>
                            </m:oMath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𝑴𝒐𝒓𝒆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𝒕𝒉𝒂𝒏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𝟓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𝒉𝒐𝒖𝒓𝒔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!…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6563405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FFT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𝟎𝟏𝟑𝟓𝟔𝟒𝟓𝟖𝟔𝟔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𝟎𝟓𝟒𝟔𝟔𝟑𝟏𝟖𝟏𝟑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𝟓𝟔𝟑𝟗𝟏𝟒𝟓𝟑𝟕𝟒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𝟓𝟐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𝟐𝟏𝟕𝟖𝟑𝟖𝟎𝟒𝟖𝟗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7125693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numpy.fft</a:t>
                          </a:r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()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𝟎𝟎𝟎𝟏𝟏𝟖𝟎𝟏𝟕𝟏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IN" sz="1600" b="0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𝟑𝟖𝟔𝟗𝟎𝟏𝟖𝟓𝟓𝟒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𝟎𝟒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𝟎𝟎𝟎𝟖𝟔𝟗𝟐𝟕𝟒𝟏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𝟎𝟒𝟔𝟓𝟏𝟐𝟖𝟒𝟐𝟏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50325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Placeholder 10">
                <a:extLst>
                  <a:ext uri="{FF2B5EF4-FFF2-40B4-BE49-F238E27FC236}">
                    <a16:creationId xmlns:a16="http://schemas.microsoft.com/office/drawing/2014/main" id="{FA7555E4-6CFC-1C44-B97A-BFEC35A63419}"/>
                  </a:ext>
                </a:extLst>
              </p:cNvPr>
              <p:cNvGraphicFramePr>
                <a:graphicFrameLocks noGrp="1"/>
              </p:cNvGraphicFramePr>
              <p:nvPr>
                <p:ph type="tbl" sz="quarter" idx="12"/>
                <p:extLst>
                  <p:ext uri="{D42A27DB-BD31-4B8C-83A1-F6EECF244321}">
                    <p14:modId xmlns:p14="http://schemas.microsoft.com/office/powerpoint/2010/main" val="417736256"/>
                  </p:ext>
                </p:extLst>
              </p:nvPr>
            </p:nvGraphicFramePr>
            <p:xfrm>
              <a:off x="518678" y="2106622"/>
              <a:ext cx="11207690" cy="30323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41538">
                      <a:extLst>
                        <a:ext uri="{9D8B030D-6E8A-4147-A177-3AD203B41FA5}">
                          <a16:colId xmlns:a16="http://schemas.microsoft.com/office/drawing/2014/main" val="4235906612"/>
                        </a:ext>
                      </a:extLst>
                    </a:gridCol>
                    <a:gridCol w="2241538">
                      <a:extLst>
                        <a:ext uri="{9D8B030D-6E8A-4147-A177-3AD203B41FA5}">
                          <a16:colId xmlns:a16="http://schemas.microsoft.com/office/drawing/2014/main" val="284311610"/>
                        </a:ext>
                      </a:extLst>
                    </a:gridCol>
                    <a:gridCol w="2241538">
                      <a:extLst>
                        <a:ext uri="{9D8B030D-6E8A-4147-A177-3AD203B41FA5}">
                          <a16:colId xmlns:a16="http://schemas.microsoft.com/office/drawing/2014/main" val="1235871454"/>
                        </a:ext>
                      </a:extLst>
                    </a:gridCol>
                    <a:gridCol w="2192202">
                      <a:extLst>
                        <a:ext uri="{9D8B030D-6E8A-4147-A177-3AD203B41FA5}">
                          <a16:colId xmlns:a16="http://schemas.microsoft.com/office/drawing/2014/main" val="2126728798"/>
                        </a:ext>
                      </a:extLst>
                    </a:gridCol>
                    <a:gridCol w="2290874">
                      <a:extLst>
                        <a:ext uri="{9D8B030D-6E8A-4147-A177-3AD203B41FA5}">
                          <a16:colId xmlns:a16="http://schemas.microsoft.com/office/drawing/2014/main" val="2084617311"/>
                        </a:ext>
                      </a:extLst>
                    </a:gridCol>
                  </a:tblGrid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Size of input</a:t>
                          </a:r>
                          <a:endParaRPr lang="en-IN" sz="2000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100272" t="-800" r="-300815" b="-3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200817" t="-800" r="-201635" b="-3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06667" t="-800" r="-105556" b="-3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89362" t="-800" r="-1064" b="-308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5579220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DFT</a:t>
                          </a:r>
                          <a:r>
                            <a:rPr lang="en-IN" sz="2000" b="1" i="0" u="none" strike="noStrike" kern="12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100272" t="-100800" r="-300815" b="-2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200817" t="-100800" r="-201635" b="-2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06667" t="-100800" r="-105556" b="-2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89362" t="-100800" r="-1064" b="-208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6563405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FFT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100272" t="-202419" r="-300815" b="-110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200817" t="-202419" r="-201635" b="-110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06667" t="-202419" r="-105556" b="-110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89362" t="-202419" r="-1064" b="-1104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7125693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numpy.fft</a:t>
                          </a:r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()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100272" t="-300000" r="-300815" b="-9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200817" t="-300000" r="-201635" b="-9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06667" t="-300000" r="-105556" b="-9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89362" t="-300000" r="-1064" b="-96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503254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Review some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0" y="1495950"/>
            <a:ext cx="11593213" cy="4553668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 smtClean="0"/>
              <a:t>Runtime of different test cases in seconds.</a:t>
            </a:r>
            <a:endParaRPr lang="en-US" b="1" dirty="0" smtClean="0"/>
          </a:p>
          <a:p>
            <a:pPr>
              <a:lnSpc>
                <a:spcPct val="100000"/>
              </a:lnSpc>
            </a:pPr>
            <a:endParaRPr lang="en-US" b="1" dirty="0" smtClean="0"/>
          </a:p>
          <a:p>
            <a:pPr>
              <a:lnSpc>
                <a:spcPct val="100000"/>
              </a:lnSpc>
            </a:pPr>
            <a:endParaRPr lang="en-US" b="1" dirty="0" smtClean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 smtClean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 smtClean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 smtClean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 smtClean="0"/>
              <a:t>For each test case, answers are similar up to 10 decimal places.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737076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9720" y="3742554"/>
            <a:ext cx="5311516" cy="1327031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695126" y="2993793"/>
            <a:ext cx="6161314" cy="3864207"/>
          </a:xfrm>
        </p:spPr>
        <p:txBody>
          <a:bodyPr/>
          <a:lstStyle/>
          <a:p>
            <a:r>
              <a:rPr lang="en-US" sz="2800" b="1" dirty="0" err="1" smtClean="0"/>
              <a:t>Faradars</a:t>
            </a:r>
            <a:r>
              <a:rPr lang="en-US" sz="2800" b="1" dirty="0" smtClean="0"/>
              <a:t> – FFT[</a:t>
            </a:r>
            <a:r>
              <a:rPr lang="en-US" sz="2800" b="1" dirty="0" smtClean="0">
                <a:hlinkClick r:id="rId2"/>
              </a:rPr>
              <a:t>1</a:t>
            </a:r>
            <a:r>
              <a:rPr lang="en-US" sz="2800" b="1" dirty="0" smtClean="0"/>
              <a:t>]</a:t>
            </a:r>
            <a:endParaRPr lang="en-US" sz="2800" b="1" dirty="0"/>
          </a:p>
          <a:p>
            <a:r>
              <a:rPr lang="en-US" sz="2800" b="1" dirty="0" smtClean="0"/>
              <a:t>Wikipedia – FFT[</a:t>
            </a:r>
            <a:r>
              <a:rPr lang="en-US" sz="2800" b="1" dirty="0" smtClean="0">
                <a:hlinkClick r:id="rId3"/>
              </a:rPr>
              <a:t>1</a:t>
            </a:r>
            <a:r>
              <a:rPr lang="en-US" sz="2800" b="1" dirty="0" smtClean="0"/>
              <a:t>], Butterfly </a:t>
            </a:r>
            <a:r>
              <a:rPr lang="en-US" sz="2800" b="1" dirty="0" err="1" smtClean="0"/>
              <a:t>Alg</a:t>
            </a:r>
            <a:r>
              <a:rPr lang="en-US" sz="2800" b="1" dirty="0" smtClean="0"/>
              <a:t>[</a:t>
            </a:r>
            <a:r>
              <a:rPr lang="en-US" sz="2800" b="1" dirty="0" smtClean="0">
                <a:hlinkClick r:id="rId4"/>
              </a:rPr>
              <a:t>2</a:t>
            </a:r>
            <a:r>
              <a:rPr lang="en-US" sz="2800" b="1" dirty="0" smtClean="0"/>
              <a:t>]</a:t>
            </a:r>
            <a:endParaRPr lang="en-US" sz="2800" b="1" dirty="0"/>
          </a:p>
          <a:p>
            <a:r>
              <a:rPr lang="en-US" sz="2800" b="1" dirty="0" err="1" smtClean="0"/>
              <a:t>Youtube</a:t>
            </a:r>
            <a:r>
              <a:rPr lang="en-US" sz="2800" b="1" dirty="0" smtClean="0"/>
              <a:t> – Most Important Algorithm of all time[</a:t>
            </a:r>
            <a:r>
              <a:rPr lang="en-US" sz="2800" b="1" dirty="0" smtClean="0">
                <a:hlinkClick r:id="rId5"/>
              </a:rPr>
              <a:t>1</a:t>
            </a:r>
            <a:r>
              <a:rPr lang="en-US" sz="2800" b="1" dirty="0" smtClean="0"/>
              <a:t>], MIT Course about Divide and Conquer for FFT[</a:t>
            </a:r>
            <a:r>
              <a:rPr lang="en-US" sz="2800" b="1" dirty="0" smtClean="0">
                <a:hlinkClick r:id="rId6"/>
              </a:rPr>
              <a:t>2</a:t>
            </a:r>
            <a:r>
              <a:rPr lang="en-US" sz="2800" b="1" dirty="0" smtClean="0"/>
              <a:t>]</a:t>
            </a:r>
          </a:p>
          <a:p>
            <a:r>
              <a:rPr lang="en-US" sz="2800" b="1" dirty="0" smtClean="0"/>
              <a:t>DSP-</a:t>
            </a:r>
            <a:r>
              <a:rPr lang="en-US" sz="2800" b="1" dirty="0" err="1" smtClean="0"/>
              <a:t>Weimich</a:t>
            </a:r>
            <a:r>
              <a:rPr lang="en-US" sz="2800" b="1" dirty="0" smtClean="0"/>
              <a:t> – Fast Fourier Transform and their C realizations using the octave gnu tool[</a:t>
            </a:r>
            <a:r>
              <a:rPr lang="en-US" sz="2800" b="1" dirty="0" smtClean="0">
                <a:hlinkClick r:id="rId7"/>
              </a:rPr>
              <a:t>1</a:t>
            </a:r>
            <a:r>
              <a:rPr lang="en-US" sz="2800" b="1" dirty="0" smtClean="0"/>
              <a:t>]</a:t>
            </a:r>
          </a:p>
          <a:p>
            <a:endParaRPr lang="en-US" sz="2800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299720" y="5069585"/>
            <a:ext cx="5311516" cy="931505"/>
          </a:xfrm>
        </p:spPr>
        <p:txBody>
          <a:bodyPr/>
          <a:lstStyle/>
          <a:p>
            <a:r>
              <a:rPr lang="en-US" dirty="0" smtClean="0"/>
              <a:t>The most used references in this article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28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6">
            <a:extLst>
              <a:ext uri="{FF2B5EF4-FFF2-40B4-BE49-F238E27FC236}">
                <a16:creationId xmlns:a16="http://schemas.microsoft.com/office/drawing/2014/main" id="{BA026684-ED32-4C82-8EFB-03E9E047EA33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938" y="905309"/>
            <a:ext cx="4428523" cy="5047380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9" name="Hexagon 18">
            <a:extLst>
              <a:ext uri="{FF2B5EF4-FFF2-40B4-BE49-F238E27FC236}">
                <a16:creationId xmlns:a16="http://schemas.microsoft.com/office/drawing/2014/main" id="{7CE8B54A-D8B2-498F-ACFB-31AC2DEB83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 descr="Company initials and name in grouped text">
            <a:extLst>
              <a:ext uri="{FF2B5EF4-FFF2-40B4-BE49-F238E27FC236}">
                <a16:creationId xmlns:a16="http://schemas.microsoft.com/office/drawing/2014/main" id="{82C4EAC6-3E04-4614-86BA-A23C851754D9}"/>
              </a:ext>
            </a:extLst>
          </p:cNvPr>
          <p:cNvGrpSpPr/>
          <p:nvPr/>
        </p:nvGrpSpPr>
        <p:grpSpPr>
          <a:xfrm>
            <a:off x="2949309" y="2823788"/>
            <a:ext cx="1873783" cy="1159663"/>
            <a:chOff x="2949309" y="2870443"/>
            <a:chExt cx="1873783" cy="115966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0626FA-81E3-4C45-BF2D-D52CF6D96238}"/>
                </a:ext>
              </a:extLst>
            </p:cNvPr>
            <p:cNvSpPr txBox="1"/>
            <p:nvPr/>
          </p:nvSpPr>
          <p:spPr>
            <a:xfrm>
              <a:off x="3014244" y="2870443"/>
              <a:ext cx="176683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FFT</a:t>
              </a:r>
              <a:endParaRPr lang="en-US" sz="60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E86452-6AEA-4380-9682-AB26317ADB62}"/>
                </a:ext>
              </a:extLst>
            </p:cNvPr>
            <p:cNvSpPr txBox="1"/>
            <p:nvPr/>
          </p:nvSpPr>
          <p:spPr>
            <a:xfrm>
              <a:off x="2949309" y="3722329"/>
              <a:ext cx="18737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The Butterfly Algorithm</a:t>
              </a:r>
              <a:endParaRPr lang="en-US" sz="1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8B6C5EAB-81FF-4827-A160-22F4363C61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</a:t>
            </a:r>
            <a:r>
              <a:rPr lang="en-US" b="0" dirty="0"/>
              <a:t>You.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6611344-9447-438E-873C-299AF4110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22928" y="3461163"/>
            <a:ext cx="5081049" cy="755506"/>
          </a:xfrm>
        </p:spPr>
        <p:txBody>
          <a:bodyPr/>
          <a:lstStyle/>
          <a:p>
            <a:r>
              <a:rPr lang="en-US" dirty="0" err="1" smtClean="0"/>
              <a:t>Seyed</a:t>
            </a:r>
            <a:r>
              <a:rPr lang="en-US" dirty="0" smtClean="0"/>
              <a:t> Mahdi </a:t>
            </a:r>
            <a:r>
              <a:rPr lang="en-US" dirty="0" err="1" smtClean="0"/>
              <a:t>Mahdavi</a:t>
            </a:r>
            <a:r>
              <a:rPr lang="en-US" dirty="0" smtClean="0"/>
              <a:t> </a:t>
            </a:r>
            <a:r>
              <a:rPr lang="en-US" dirty="0" err="1" smtClean="0"/>
              <a:t>Mortazavi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Seyed</a:t>
            </a:r>
            <a:r>
              <a:rPr lang="en-US" dirty="0" smtClean="0"/>
              <a:t> Mohsen </a:t>
            </a:r>
            <a:r>
              <a:rPr lang="en-US" dirty="0" err="1" smtClean="0"/>
              <a:t>Razavi</a:t>
            </a:r>
            <a:r>
              <a:rPr lang="en-US" dirty="0" smtClean="0"/>
              <a:t> </a:t>
            </a:r>
            <a:r>
              <a:rPr lang="en-US" dirty="0" err="1" smtClean="0"/>
              <a:t>Zadegan</a:t>
            </a:r>
            <a:r>
              <a:rPr lang="en-US" dirty="0" smtClean="0"/>
              <a:t> </a:t>
            </a:r>
            <a:r>
              <a:rPr lang="en-US" dirty="0" err="1" smtClean="0"/>
              <a:t>Jahromi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62065D0-127B-4884-9760-D1FFEC38A6F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22928" y="4608957"/>
            <a:ext cx="3847868" cy="1061285"/>
          </a:xfrm>
        </p:spPr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repos:</a:t>
            </a:r>
          </a:p>
          <a:p>
            <a:r>
              <a:rPr lang="en-US" dirty="0"/>
              <a:t>https://github.com/theMHD-120/fft</a:t>
            </a:r>
            <a:endParaRPr lang="en-US" dirty="0" smtClean="0"/>
          </a:p>
          <a:p>
            <a:r>
              <a:rPr lang="en-US" dirty="0"/>
              <a:t>https://github.com/MohsenRazavi/fft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6375721" y="3829562"/>
            <a:ext cx="447207" cy="765395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557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30" y="183728"/>
            <a:ext cx="11041410" cy="62055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522" y="3053593"/>
            <a:ext cx="2544674" cy="32190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9229" y="575580"/>
            <a:ext cx="8333222" cy="939798"/>
          </a:xfr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Part 1 – Signal analysis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21244972">
            <a:off x="8934836" y="5586096"/>
            <a:ext cx="2788771" cy="64633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Joseph Fourier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1768 – 1830 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02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8010" y="3173089"/>
                <a:ext cx="5475290" cy="3183261"/>
              </a:xfrm>
            </p:spPr>
            <p:txBody>
              <a:bodyPr anchor="ctr">
                <a:normAutofit/>
              </a:bodyPr>
              <a:lstStyle/>
              <a:p>
                <a:pPr algn="ctr"/>
                <a:r>
                  <a:rPr lang="en-US" dirty="0" smtClean="0"/>
                  <a:t>Actually, a </a:t>
                </a:r>
                <a:r>
                  <a:rPr lang="en-US" dirty="0"/>
                  <a:t>discrete signal is only limited in time </a:t>
                </a:r>
                <a:r>
                  <a:rPr lang="en-US" dirty="0" smtClean="0"/>
                  <a:t>(</a:t>
                </a:r>
                <a:r>
                  <a:rPr lang="en-US" dirty="0"/>
                  <a:t>as independent variable), but not limited in value (as dependent </a:t>
                </a:r>
                <a:r>
                  <a:rPr lang="en-US" dirty="0" smtClean="0"/>
                  <a:t>variable).</a:t>
                </a:r>
              </a:p>
              <a:p>
                <a:endParaRPr lang="en-US" sz="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𝐈𝐧𝐝𝐞𝐩𝐞𝐧𝐝𝐞𝐧𝐭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𝐯𝐚𝐫𝐢𝐚𝐛𝐥𝐞</m:t>
                      </m:r>
                    </m:oMath>
                  </m:oMathPara>
                </a14:m>
                <a:endParaRPr lang="en-US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𝐃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𝐞𝐩𝐞𝐧𝐝𝐞𝐧𝐭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𝐯𝐚𝐫𝐢𝐚𝐛𝐥𝐞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8010" y="3173089"/>
                <a:ext cx="5475290" cy="3183261"/>
              </a:xfrm>
              <a:blipFill>
                <a:blip r:embed="rId3"/>
                <a:stretch>
                  <a:fillRect r="-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Content Placeholder 2"/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99" y="3173089"/>
            <a:ext cx="4821672" cy="3174666"/>
          </a:xfrm>
          <a:prstGeom prst="round2DiagRect">
            <a:avLst>
              <a:gd name="adj1" fmla="val 20308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Discrete signal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Discrete </a:t>
            </a:r>
            <a:r>
              <a:rPr lang="en-US" b="0" dirty="0" smtClean="0"/>
              <a:t>signal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376932"/>
            <a:ext cx="11059059" cy="365654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discrete signal is a signal (function) that does not have a continuous behavior for all values on the time axis. Actually, the discrete signal is             only limited in time (as independent variable), but not limited in value             (as dependent variable). 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 </a:t>
            </a:r>
            <a:r>
              <a:rPr lang="en-US" dirty="0"/>
              <a:t>special form of this signal is the digital </a:t>
            </a:r>
            <a:r>
              <a:rPr lang="en-US" dirty="0" smtClean="0"/>
              <a:t>signal that </a:t>
            </a:r>
            <a:r>
              <a:rPr lang="en-US" dirty="0"/>
              <a:t>we deal with in computers</a:t>
            </a:r>
            <a:r>
              <a:rPr lang="fa-I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516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Fourier </a:t>
            </a:r>
            <a:r>
              <a:rPr lang="en-US" dirty="0"/>
              <a:t>Transform </a:t>
            </a:r>
            <a:r>
              <a:rPr lang="en-US" b="0" dirty="0" smtClean="0"/>
              <a:t>(FT</a:t>
            </a:r>
            <a:r>
              <a:rPr lang="en-US" b="0" dirty="0"/>
              <a:t>)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376932"/>
            <a:ext cx="11059059" cy="36565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 smtClean="0"/>
              <a:t>At first, let’s check the concept of Fourier Transform: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 smtClean="0"/>
              <a:t>Fourier </a:t>
            </a:r>
            <a:r>
              <a:rPr lang="en-US" sz="1800" b="1" dirty="0"/>
              <a:t>transform </a:t>
            </a:r>
            <a:r>
              <a:rPr lang="en-US" sz="1800" dirty="0"/>
              <a:t>is usually used to convert a signal in the time spectrum to </a:t>
            </a:r>
            <a:r>
              <a:rPr lang="en-US" sz="1800" dirty="0" smtClean="0"/>
              <a:t>        a </a:t>
            </a:r>
            <a:r>
              <a:rPr lang="en-US" sz="1800" dirty="0"/>
              <a:t>signal in the frequency spectrum. Examples of waves in the time spectrum are audio signals, electrical signals, and mechanical </a:t>
            </a:r>
            <a:r>
              <a:rPr lang="en-US" sz="1800" dirty="0" smtClean="0"/>
              <a:t>vibrations.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effectLst/>
              </a:rPr>
              <a:t>The Fourier transform actually uses the principle that </a:t>
            </a:r>
            <a:r>
              <a:rPr lang="en-US" sz="1800" dirty="0" smtClean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any nonlinear function can be represented by an infinite sum of sine waves.</a:t>
            </a:r>
            <a:r>
              <a:rPr lang="en-US" sz="1800" dirty="0" smtClean="0"/>
              <a:t> The image below shows the concept of displaying a signal with the sum of sinusoidal signals.</a:t>
            </a:r>
            <a:endParaRPr lang="en-US" sz="1800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algn="l"/>
            <a:r>
              <a:rPr lang="en-US" dirty="0" smtClean="0"/>
              <a:t>Fourier transform (FT)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0995969" y="20902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158" y="3856689"/>
            <a:ext cx="5726795" cy="26318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24E18385-8BEA-4522-ABAA-5AB38F0D4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3856689"/>
            <a:ext cx="4949778" cy="2631890"/>
          </a:xfrm>
        </p:spPr>
        <p:txBody>
          <a:bodyPr anchor="ctr">
            <a:normAutofit/>
          </a:bodyPr>
          <a:lstStyle/>
          <a:p>
            <a:pPr algn="ctr"/>
            <a:r>
              <a:rPr lang="en-US" sz="2700" dirty="0"/>
              <a:t>The Fourier transform decomposes a time-domain signal and provides information about the frequencies of all the sine waves needed to construct the time-domain signal.</a:t>
            </a:r>
          </a:p>
        </p:txBody>
      </p:sp>
    </p:spTree>
    <p:extLst>
      <p:ext uri="{BB962C8B-B14F-4D97-AF65-F5344CB8AC3E}">
        <p14:creationId xmlns:p14="http://schemas.microsoft.com/office/powerpoint/2010/main" val="41747264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 smtClean="0"/>
              <a:t>Fourier </a:t>
            </a:r>
            <a:r>
              <a:rPr lang="en-US" dirty="0"/>
              <a:t>transform (FT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Fourier Transform (other examples)</a:t>
            </a:r>
            <a:endParaRPr lang="en-US" b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16" y="2560970"/>
            <a:ext cx="5738627" cy="31326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071" y="1675446"/>
            <a:ext cx="5714998" cy="40181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" name="Oval 8"/>
          <p:cNvSpPr/>
          <p:nvPr/>
        </p:nvSpPr>
        <p:spPr>
          <a:xfrm>
            <a:off x="10995969" y="20902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6820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/>
          <a:lstStyle/>
          <a:p>
            <a:pPr lvl="0"/>
            <a:r>
              <a:rPr lang="en-US" dirty="0"/>
              <a:t>Discrete </a:t>
            </a:r>
            <a:r>
              <a:rPr lang="en-US" b="0" dirty="0"/>
              <a:t>Fourier Transform (</a:t>
            </a:r>
            <a:r>
              <a:rPr lang="en-US" dirty="0"/>
              <a:t>DFT</a:t>
            </a:r>
            <a:r>
              <a:rPr lang="en-US" b="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2" y="1376932"/>
                <a:ext cx="11059059" cy="3656541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400" b="1" dirty="0" smtClean="0"/>
                  <a:t>An important concept: </a:t>
                </a:r>
                <a:r>
                  <a:rPr lang="en-US" sz="2400" b="1" dirty="0"/>
                  <a:t>D</a:t>
                </a:r>
                <a:r>
                  <a:rPr lang="en-US" sz="2400" b="1" dirty="0" smtClean="0"/>
                  <a:t>ifferences between Discrete-time Fourier Transform (DTFT) and Discrete </a:t>
                </a:r>
                <a:r>
                  <a:rPr lang="en-US" sz="2400" b="1" dirty="0"/>
                  <a:t>Fourier Transform</a:t>
                </a:r>
                <a:r>
                  <a:rPr lang="en-US" sz="2400" b="1" dirty="0" smtClean="0"/>
                  <a:t> (DFT):</a:t>
                </a:r>
              </a:p>
              <a:p>
                <a:pPr marL="285750" indent="-285750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sz="1800" dirty="0" smtClean="0"/>
                  <a:t>The </a:t>
                </a:r>
                <a:r>
                  <a:rPr lang="en-US" sz="1800" b="1" dirty="0"/>
                  <a:t>D</a:t>
                </a:r>
                <a:r>
                  <a:rPr lang="en-US" sz="1800" b="1" dirty="0" smtClean="0"/>
                  <a:t>iscrete-time </a:t>
                </a:r>
                <a:r>
                  <a:rPr lang="en-US" sz="1800" b="1" dirty="0"/>
                  <a:t>Fourier </a:t>
                </a:r>
                <a:r>
                  <a:rPr lang="en-US" sz="1800" b="1" dirty="0" smtClean="0"/>
                  <a:t>Transform </a:t>
                </a:r>
                <a:r>
                  <a:rPr lang="en-US" sz="1800" b="1" dirty="0"/>
                  <a:t>(DTFT) </a:t>
                </a:r>
                <a:r>
                  <a:rPr lang="en-US" sz="1800" dirty="0"/>
                  <a:t>is the (conventional) </a:t>
                </a:r>
                <a:r>
                  <a:rPr lang="en-US" sz="1800" dirty="0" smtClean="0"/>
                  <a:t>Fourier  transform </a:t>
                </a:r>
                <a:r>
                  <a:rPr lang="en-US" sz="1800" dirty="0"/>
                  <a:t>of a discrete-time signal. Its output is </a:t>
                </a:r>
                <a:r>
                  <a:rPr lang="en-US" sz="1800" dirty="0" smtClean="0"/>
                  <a:t>continuous </a:t>
                </a:r>
                <a:r>
                  <a:rPr lang="en-US" sz="1800" dirty="0"/>
                  <a:t>in </a:t>
                </a:r>
                <a:r>
                  <a:rPr lang="en-US" sz="1800" dirty="0" smtClean="0"/>
                  <a:t>frequency </a:t>
                </a:r>
                <a:r>
                  <a:rPr lang="en-US" sz="1800" dirty="0"/>
                  <a:t>and </a:t>
                </a:r>
                <a:r>
                  <a:rPr lang="en-US" sz="1800" dirty="0" smtClean="0"/>
                  <a:t>periodic; For example</a:t>
                </a:r>
                <a:r>
                  <a:rPr lang="en-US" sz="1800" dirty="0"/>
                  <a:t>: to find the spectrum of the sampled </a:t>
                </a:r>
                <a:r>
                  <a:rPr lang="en-US" sz="1800" dirty="0" smtClean="0"/>
                  <a:t>version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</m:e>
                    </m:d>
                  </m:oMath>
                </a14:m>
                <a:r>
                  <a:rPr lang="en-US" sz="1800" b="1" dirty="0" smtClean="0"/>
                  <a:t> </a:t>
                </a:r>
                <a:r>
                  <a:rPr lang="en-US" sz="1800" dirty="0" smtClean="0"/>
                  <a:t>of </a:t>
                </a:r>
                <a:r>
                  <a:rPr lang="en-US" sz="1800" dirty="0"/>
                  <a:t>a </a:t>
                </a:r>
                <a:r>
                  <a:rPr lang="en-US" sz="1800" dirty="0" smtClean="0"/>
                  <a:t>continuous-time signal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 smtClean="0"/>
                  <a:t> </a:t>
                </a:r>
                <a:r>
                  <a:rPr lang="en-US" sz="1800" dirty="0" smtClean="0"/>
                  <a:t>or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b="1" dirty="0" smtClean="0"/>
                  <a:t> </a:t>
                </a:r>
                <a:r>
                  <a:rPr lang="en-US" sz="1800" dirty="0" smtClean="0"/>
                  <a:t>of a discrete-time signal of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dirty="0" smtClean="0"/>
                  <a:t>.</a:t>
                </a:r>
                <a:r>
                  <a:rPr lang="en-US" sz="1800" b="1" dirty="0" smtClean="0"/>
                  <a:t> </a:t>
                </a:r>
                <a:endParaRPr lang="fa-IR" sz="1800" b="1" dirty="0" smtClean="0"/>
              </a:p>
              <a:p>
                <a:pPr marL="285750" indent="-285750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sz="1800" dirty="0"/>
                  <a:t>The </a:t>
                </a:r>
                <a:r>
                  <a:rPr lang="en-US" sz="1800" b="1" dirty="0"/>
                  <a:t>D</a:t>
                </a:r>
                <a:r>
                  <a:rPr lang="en-US" sz="1800" b="1" dirty="0" smtClean="0"/>
                  <a:t>iscrete </a:t>
                </a:r>
                <a:r>
                  <a:rPr lang="en-US" sz="1800" b="1" dirty="0"/>
                  <a:t>Fourier </a:t>
                </a:r>
                <a:r>
                  <a:rPr lang="en-US" sz="1800" b="1" dirty="0" smtClean="0"/>
                  <a:t>Transform </a:t>
                </a:r>
                <a:r>
                  <a:rPr lang="en-US" sz="1800" b="1" dirty="0"/>
                  <a:t>(DFT) </a:t>
                </a:r>
                <a:r>
                  <a:rPr lang="en-US" sz="1800" dirty="0"/>
                  <a:t>can be seen as the sampled </a:t>
                </a:r>
                <a:r>
                  <a:rPr lang="en-US" sz="1800" dirty="0" smtClean="0"/>
                  <a:t>version              </a:t>
                </a:r>
                <a:r>
                  <a:rPr lang="en-US" sz="1800" dirty="0"/>
                  <a:t>(in frequency-domain) of the DTFT output. It's used to calculate the frequency spectrum of a discrete-time signal with a computer, because computers can only handle a finite number of values</a:t>
                </a:r>
                <a:r>
                  <a:rPr lang="en-US" sz="1800" dirty="0" smtClean="0"/>
                  <a:t>. It </a:t>
                </a:r>
                <a:r>
                  <a:rPr lang="en-US" sz="1800" dirty="0"/>
                  <a:t>is periodic as well and can therefore be continued infinitely</a:t>
                </a:r>
                <a:r>
                  <a:rPr lang="en-US" sz="1600" dirty="0"/>
                  <a:t>.</a:t>
                </a:r>
                <a:endParaRPr lang="en-US" sz="1200" dirty="0"/>
              </a:p>
            </p:txBody>
          </p:sp>
        </mc:Choice>
        <mc:Fallback xmlns="">
          <p:sp>
            <p:nvSpPr>
              <p:cNvPr id="19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2" y="1376932"/>
                <a:ext cx="11059059" cy="3656541"/>
              </a:xfrm>
              <a:blipFill>
                <a:blip r:embed="rId2"/>
                <a:stretch>
                  <a:fillRect l="-826" t="-1333" r="-2094" b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algn="l"/>
            <a:r>
              <a:rPr lang="en-US" dirty="0"/>
              <a:t>Discrete Fourier Transform (DFT)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777322"/>
              </p:ext>
            </p:extLst>
          </p:nvPr>
        </p:nvGraphicFramePr>
        <p:xfrm>
          <a:off x="621288" y="5067029"/>
          <a:ext cx="10525683" cy="1188720"/>
        </p:xfrm>
        <a:graphic>
          <a:graphicData uri="http://schemas.openxmlformats.org/drawingml/2006/table">
            <a:tbl>
              <a:tblPr firstRow="1" firstCol="1" bandRow="1" bandCol="1">
                <a:tableStyleId>{85BE263C-DBD7-4A20-BB59-AAB30ACAA65A}</a:tableStyleId>
              </a:tblPr>
              <a:tblGrid>
                <a:gridCol w="3508561">
                  <a:extLst>
                    <a:ext uri="{9D8B030D-6E8A-4147-A177-3AD203B41FA5}">
                      <a16:colId xmlns:a16="http://schemas.microsoft.com/office/drawing/2014/main" val="1121878597"/>
                    </a:ext>
                  </a:extLst>
                </a:gridCol>
                <a:gridCol w="3508561">
                  <a:extLst>
                    <a:ext uri="{9D8B030D-6E8A-4147-A177-3AD203B41FA5}">
                      <a16:colId xmlns:a16="http://schemas.microsoft.com/office/drawing/2014/main" val="1763267411"/>
                    </a:ext>
                  </a:extLst>
                </a:gridCol>
                <a:gridCol w="3508561">
                  <a:extLst>
                    <a:ext uri="{9D8B030D-6E8A-4147-A177-3AD203B41FA5}">
                      <a16:colId xmlns:a16="http://schemas.microsoft.com/office/drawing/2014/main" val="2180988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Method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Input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Output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28593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DTFT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Discrete, Infinite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Continuous, Periodic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067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DFT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Discrete, Finite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 smtClean="0"/>
                        <a:t>Discrete, Finite</a:t>
                      </a:r>
                      <a:endParaRPr lang="en-US" sz="2000" b="1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5767391"/>
                  </a:ext>
                </a:extLst>
              </a:tr>
            </a:tbl>
          </a:graphicData>
        </a:graphic>
      </p:graphicFrame>
      <p:sp>
        <p:nvSpPr>
          <p:cNvPr id="12" name="Oval 11"/>
          <p:cNvSpPr/>
          <p:nvPr/>
        </p:nvSpPr>
        <p:spPr>
          <a:xfrm>
            <a:off x="10995969" y="20902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3231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87778" y="2128078"/>
            <a:ext cx="5475290" cy="538730"/>
          </a:xfrm>
        </p:spPr>
        <p:txBody>
          <a:bodyPr numCol="1" anchor="ctr"/>
          <a:lstStyle/>
          <a:p>
            <a:pPr algn="ctr"/>
            <a:r>
              <a:rPr lang="en-US" dirty="0" smtClean="0"/>
              <a:t>DTFT (and IDTFT) Formula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712" y="2638583"/>
            <a:ext cx="4883807" cy="37300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914445" y="2146117"/>
            <a:ext cx="5475600" cy="538730"/>
          </a:xfrm>
        </p:spPr>
        <p:txBody>
          <a:bodyPr anchor="ctr"/>
          <a:lstStyle/>
          <a:p>
            <a:pPr algn="ctr"/>
            <a:r>
              <a:rPr lang="en-US" dirty="0" smtClean="0"/>
              <a:t>DFT (and IDFT) Formula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521" y="2638583"/>
            <a:ext cx="4687448" cy="37177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20493" y="1376932"/>
            <a:ext cx="11141820" cy="7473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/>
              <a:t>Differences between the formula of DTFT and DFT                (mathematical review):</a:t>
            </a:r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lvl="0"/>
            <a:r>
              <a:rPr lang="en-US" dirty="0"/>
              <a:t>Discrete Fourier Transform (DFT)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9</a:t>
            </a:fld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DFT</a:t>
            </a:r>
            <a:r>
              <a:rPr lang="en-US" b="0" dirty="0" smtClean="0"/>
              <a:t> vs </a:t>
            </a:r>
            <a:r>
              <a:rPr lang="en-US" dirty="0" smtClean="0"/>
              <a:t>DTFT</a:t>
            </a:r>
            <a:r>
              <a:rPr lang="en-US" b="0" dirty="0" smtClean="0"/>
              <a:t> (Formula)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0902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11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3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027928_Hexagon presentation dark_AAS_v4" id="{00715B48-F6B0-4FD0-BA2D-34714F23D55A}" vid="{445656DE-313E-4A78-B834-A775A8573B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3">
    <a:dk1>
      <a:srgbClr val="3F3F3F"/>
    </a:dk1>
    <a:lt1>
      <a:srgbClr val="FFFFFF"/>
    </a:lt1>
    <a:dk2>
      <a:srgbClr val="F2F2F2"/>
    </a:dk2>
    <a:lt2>
      <a:srgbClr val="A5A5A5"/>
    </a:lt2>
    <a:accent1>
      <a:srgbClr val="00194C"/>
    </a:accent1>
    <a:accent2>
      <a:srgbClr val="EAB200"/>
    </a:accent2>
    <a:accent3>
      <a:srgbClr val="F2F2F2"/>
    </a:accent3>
    <a:accent4>
      <a:srgbClr val="954F72"/>
    </a:accent4>
    <a:accent5>
      <a:srgbClr val="00843B"/>
    </a:accent5>
    <a:accent6>
      <a:srgbClr val="014067"/>
    </a:accent6>
    <a:hlink>
      <a:srgbClr val="00194C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40343A-75DB-4E03-95EA-4A75BA0D7FF2}">
  <ds:schemaRefs>
    <ds:schemaRef ds:uri="http://schemas.microsoft.com/office/infopath/2007/PartnerControls"/>
    <ds:schemaRef ds:uri="http://purl.org/dc/dcmitype/"/>
    <ds:schemaRef ds:uri="http://schemas.microsoft.com/office/2006/documentManagement/types"/>
    <ds:schemaRef ds:uri="71af3243-3dd4-4a8d-8c0d-dd76da1f02a5"/>
    <ds:schemaRef ds:uri="http://www.w3.org/XML/1998/namespace"/>
    <ds:schemaRef ds:uri="http://schemas.openxmlformats.org/package/2006/metadata/core-properties"/>
    <ds:schemaRef ds:uri="http://purl.org/dc/terms/"/>
    <ds:schemaRef ds:uri="16c05727-aa75-4e4a-9b5f-8a80a1165891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AB759597-1FA4-4F46-9BA8-01240C5602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C3589D-EF2D-4AF3-8B55-088F4B14D6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1695</Words>
  <Application>Microsoft Office PowerPoint</Application>
  <PresentationFormat>Widescreen</PresentationFormat>
  <Paragraphs>266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Arial</vt:lpstr>
      <vt:lpstr>Arial Black</vt:lpstr>
      <vt:lpstr>Calibri</vt:lpstr>
      <vt:lpstr>Calibri (Body)</vt:lpstr>
      <vt:lpstr>Calibri Light</vt:lpstr>
      <vt:lpstr>Cambria Math</vt:lpstr>
      <vt:lpstr>CiscoSans ExtraLight</vt:lpstr>
      <vt:lpstr>Gill Sans SemiBold</vt:lpstr>
      <vt:lpstr>Times New Roman</vt:lpstr>
      <vt:lpstr>Wingdings</vt:lpstr>
      <vt:lpstr>Office Theme</vt:lpstr>
      <vt:lpstr>Fast Fourier Transform</vt:lpstr>
      <vt:lpstr>Contents</vt:lpstr>
      <vt:lpstr>Contents</vt:lpstr>
      <vt:lpstr>Part 1 – Signal analysis</vt:lpstr>
      <vt:lpstr>Discrete signal</vt:lpstr>
      <vt:lpstr>Fourier Transform (FT)</vt:lpstr>
      <vt:lpstr>Fourier Transform (other examples)</vt:lpstr>
      <vt:lpstr>Discrete Fourier Transform (DFT)</vt:lpstr>
      <vt:lpstr>DFT vs DTFT (Formula)</vt:lpstr>
      <vt:lpstr>Applications of Fourier Transform</vt:lpstr>
      <vt:lpstr>Advantages of Frequency Modulation (FM)</vt:lpstr>
      <vt:lpstr>Two Types of Modulation </vt:lpstr>
      <vt:lpstr>Noise Filtering</vt:lpstr>
      <vt:lpstr>Review some real examples #1 </vt:lpstr>
      <vt:lpstr>Review some real examples #2 </vt:lpstr>
      <vt:lpstr>Review some real examples #3 </vt:lpstr>
      <vt:lpstr>Part 2 – Algorithm analysis</vt:lpstr>
      <vt:lpstr>Disadvantages of DFT</vt:lpstr>
      <vt:lpstr>Complexity of DFT</vt:lpstr>
      <vt:lpstr>Fast Fourier Transform (FFT)</vt:lpstr>
      <vt:lpstr>Comparison of Complexities</vt:lpstr>
      <vt:lpstr>Butterfly algorithm</vt:lpstr>
      <vt:lpstr>Review an example</vt:lpstr>
      <vt:lpstr>Review an example</vt:lpstr>
      <vt:lpstr>Review an example</vt:lpstr>
      <vt:lpstr>Example to Proof</vt:lpstr>
      <vt:lpstr>Butterfly algorithm diagram</vt:lpstr>
      <vt:lpstr>Butterfly algorithm diagram</vt:lpstr>
      <vt:lpstr>Code review #1</vt:lpstr>
      <vt:lpstr>PowerPoint Presentation</vt:lpstr>
      <vt:lpstr>Code review #2</vt:lpstr>
      <vt:lpstr>Review some examples</vt:lpstr>
      <vt:lpstr>References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2023-11-20T17:54:04Z</dcterms:created>
  <dcterms:modified xsi:type="dcterms:W3CDTF">2023-12-01T14:07:09Z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